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diagrams/quickStyle1.xml" ContentType="application/vnd.openxmlformats-officedocument.drawingml.diagramStyl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diagrams/colors1.xml" ContentType="application/vnd.openxmlformats-officedocument.drawingml.diagramColors+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diagrams/data1.xml" ContentType="application/vnd.openxmlformats-officedocument.drawingml.diagramData+xml"/>
  <Override PartName="/ppt/diagrams/drawing1.xml" ContentType="application/vnd.ms-office.drawingml.diagramDrawing+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diagrams/layout1.xml" ContentType="application/vnd.openxmlformats-officedocument.drawingml.diagram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672" r:id="rId1"/>
  </p:sldMasterIdLst>
  <p:notesMasterIdLst>
    <p:notesMasterId r:id="rId15"/>
  </p:notesMasterIdLst>
  <p:sldIdLst>
    <p:sldId id="256" r:id="rId2"/>
    <p:sldId id="289" r:id="rId3"/>
    <p:sldId id="257" r:id="rId4"/>
    <p:sldId id="258" r:id="rId5"/>
    <p:sldId id="288" r:id="rId6"/>
    <p:sldId id="287" r:id="rId7"/>
    <p:sldId id="283" r:id="rId8"/>
    <p:sldId id="284" r:id="rId9"/>
    <p:sldId id="285" r:id="rId10"/>
    <p:sldId id="290" r:id="rId11"/>
    <p:sldId id="291" r:id="rId12"/>
    <p:sldId id="286"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FF00FF"/>
    <a:srgbClr val="6B8E99"/>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94" d="100"/>
          <a:sy n="94" d="100"/>
        </p:scale>
        <p:origin x="-760" y="-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68CAA2-B80F-454C-ADD3-2828FE379434}" type="doc">
      <dgm:prSet loTypeId="urn:microsoft.com/office/officeart/2005/8/layout/hProcess9" loCatId="process" qsTypeId="urn:microsoft.com/office/officeart/2005/8/quickstyle/simple1" qsCatId="simple" csTypeId="urn:microsoft.com/office/officeart/2005/8/colors/colorful5" csCatId="colorful" phldr="1"/>
      <dgm:spPr/>
    </dgm:pt>
    <dgm:pt modelId="{54DF15CE-A8EB-4D26-A0BE-6DC7B2F0E3B5}">
      <dgm:prSet phldrT="[Text]"/>
      <dgm:spPr/>
      <dgm:t>
        <a:bodyPr/>
        <a:lstStyle/>
        <a:p>
          <a:r>
            <a:rPr lang="it-IT" dirty="0" smtClean="0"/>
            <a:t>1. Coinvolgimento scuole</a:t>
          </a:r>
          <a:endParaRPr lang="it-IT" dirty="0"/>
        </a:p>
      </dgm:t>
    </dgm:pt>
    <dgm:pt modelId="{04480245-B1CF-4223-92F9-F59E639D0414}" type="parTrans" cxnId="{55958AD5-448A-40E8-9092-1BC8A392AA2E}">
      <dgm:prSet/>
      <dgm:spPr/>
      <dgm:t>
        <a:bodyPr/>
        <a:lstStyle/>
        <a:p>
          <a:endParaRPr lang="it-IT"/>
        </a:p>
      </dgm:t>
    </dgm:pt>
    <dgm:pt modelId="{52D550DB-675F-4567-80BF-D27DB93E3BCD}" type="sibTrans" cxnId="{55958AD5-448A-40E8-9092-1BC8A392AA2E}">
      <dgm:prSet/>
      <dgm:spPr/>
      <dgm:t>
        <a:bodyPr/>
        <a:lstStyle/>
        <a:p>
          <a:endParaRPr lang="it-IT"/>
        </a:p>
      </dgm:t>
    </dgm:pt>
    <dgm:pt modelId="{CE38570F-FD0D-49EF-93A7-1483CADE9536}">
      <dgm:prSet phldrT="[Text]"/>
      <dgm:spPr/>
      <dgm:t>
        <a:bodyPr/>
        <a:lstStyle/>
        <a:p>
          <a:r>
            <a:rPr lang="it-IT" dirty="0" smtClean="0"/>
            <a:t>2. Produzione kit di partecipazione</a:t>
          </a:r>
          <a:endParaRPr lang="it-IT" dirty="0"/>
        </a:p>
      </dgm:t>
    </dgm:pt>
    <dgm:pt modelId="{4FA1514A-5E1E-4117-9D41-974CB7731756}" type="parTrans" cxnId="{9163AA39-CFBA-4630-8876-4084B114E68C}">
      <dgm:prSet/>
      <dgm:spPr/>
      <dgm:t>
        <a:bodyPr/>
        <a:lstStyle/>
        <a:p>
          <a:endParaRPr lang="it-IT"/>
        </a:p>
      </dgm:t>
    </dgm:pt>
    <dgm:pt modelId="{E68D3709-6EAA-495E-A58F-F6C110E47EB8}" type="sibTrans" cxnId="{9163AA39-CFBA-4630-8876-4084B114E68C}">
      <dgm:prSet/>
      <dgm:spPr/>
      <dgm:t>
        <a:bodyPr/>
        <a:lstStyle/>
        <a:p>
          <a:endParaRPr lang="it-IT"/>
        </a:p>
      </dgm:t>
    </dgm:pt>
    <dgm:pt modelId="{A2AE8A45-DF76-4CA9-A297-525D495B4D29}">
      <dgm:prSet phldrT="[Text]"/>
      <dgm:spPr/>
      <dgm:t>
        <a:bodyPr/>
        <a:lstStyle/>
        <a:p>
          <a:r>
            <a:rPr lang="it-IT" dirty="0" smtClean="0"/>
            <a:t>3. Realizzazione sito web</a:t>
          </a:r>
          <a:endParaRPr lang="it-IT" dirty="0"/>
        </a:p>
      </dgm:t>
    </dgm:pt>
    <dgm:pt modelId="{05F02113-355F-49F9-ACDB-0FF6C350830B}" type="parTrans" cxnId="{CDECF781-1334-421E-B9F5-25DD5C811427}">
      <dgm:prSet/>
      <dgm:spPr/>
      <dgm:t>
        <a:bodyPr/>
        <a:lstStyle/>
        <a:p>
          <a:endParaRPr lang="it-IT"/>
        </a:p>
      </dgm:t>
    </dgm:pt>
    <dgm:pt modelId="{020ABC13-2986-4895-BA2D-9CA09DED5517}" type="sibTrans" cxnId="{CDECF781-1334-421E-B9F5-25DD5C811427}">
      <dgm:prSet/>
      <dgm:spPr/>
      <dgm:t>
        <a:bodyPr/>
        <a:lstStyle/>
        <a:p>
          <a:endParaRPr lang="it-IT"/>
        </a:p>
      </dgm:t>
    </dgm:pt>
    <dgm:pt modelId="{4A08AD62-B487-46E4-8568-79743E93D866}">
      <dgm:prSet/>
      <dgm:spPr/>
      <dgm:t>
        <a:bodyPr/>
        <a:lstStyle/>
        <a:p>
          <a:r>
            <a:rPr lang="it-IT" dirty="0" smtClean="0"/>
            <a:t>4. Presentazione progetto a Expo2015</a:t>
          </a:r>
          <a:endParaRPr lang="it-IT" dirty="0"/>
        </a:p>
      </dgm:t>
    </dgm:pt>
    <dgm:pt modelId="{631E1080-F1FF-4EEB-AB89-C28BE0D111A5}" type="parTrans" cxnId="{AF5EE31F-1112-4B4D-9ECF-4C80881B289B}">
      <dgm:prSet/>
      <dgm:spPr/>
      <dgm:t>
        <a:bodyPr/>
        <a:lstStyle/>
        <a:p>
          <a:endParaRPr lang="it-IT"/>
        </a:p>
      </dgm:t>
    </dgm:pt>
    <dgm:pt modelId="{A0DE8E9A-B4C8-41BA-98F0-C3F6F15ECA96}" type="sibTrans" cxnId="{AF5EE31F-1112-4B4D-9ECF-4C80881B289B}">
      <dgm:prSet/>
      <dgm:spPr/>
      <dgm:t>
        <a:bodyPr/>
        <a:lstStyle/>
        <a:p>
          <a:endParaRPr lang="it-IT"/>
        </a:p>
      </dgm:t>
    </dgm:pt>
    <dgm:pt modelId="{AE0B290E-2654-483B-B3FA-E9AE5794D135}" type="pres">
      <dgm:prSet presAssocID="{1B68CAA2-B80F-454C-ADD3-2828FE379434}" presName="CompostProcess" presStyleCnt="0">
        <dgm:presLayoutVars>
          <dgm:dir/>
          <dgm:resizeHandles val="exact"/>
        </dgm:presLayoutVars>
      </dgm:prSet>
      <dgm:spPr/>
    </dgm:pt>
    <dgm:pt modelId="{5CEE32EE-9A02-4A60-B30A-9598885262CC}" type="pres">
      <dgm:prSet presAssocID="{1B68CAA2-B80F-454C-ADD3-2828FE379434}" presName="arrow" presStyleLbl="bgShp" presStyleIdx="0" presStyleCnt="1"/>
      <dgm:spPr/>
    </dgm:pt>
    <dgm:pt modelId="{0FAADECA-5249-4F9A-B1F1-BD3C06B73C8B}" type="pres">
      <dgm:prSet presAssocID="{1B68CAA2-B80F-454C-ADD3-2828FE379434}" presName="linearProcess" presStyleCnt="0"/>
      <dgm:spPr/>
    </dgm:pt>
    <dgm:pt modelId="{27ED968E-E677-4F0D-88DA-C6D39E6F1168}" type="pres">
      <dgm:prSet presAssocID="{54DF15CE-A8EB-4D26-A0BE-6DC7B2F0E3B5}" presName="textNode" presStyleLbl="node1" presStyleIdx="0" presStyleCnt="4">
        <dgm:presLayoutVars>
          <dgm:bulletEnabled val="1"/>
        </dgm:presLayoutVars>
      </dgm:prSet>
      <dgm:spPr/>
      <dgm:t>
        <a:bodyPr/>
        <a:lstStyle/>
        <a:p>
          <a:endParaRPr lang="it-IT"/>
        </a:p>
      </dgm:t>
    </dgm:pt>
    <dgm:pt modelId="{07AB2E70-D070-43AD-8658-9B029FFC5FB9}" type="pres">
      <dgm:prSet presAssocID="{52D550DB-675F-4567-80BF-D27DB93E3BCD}" presName="sibTrans" presStyleCnt="0"/>
      <dgm:spPr/>
    </dgm:pt>
    <dgm:pt modelId="{3B74555A-0B6E-4518-BE77-A0FD8855B7A3}" type="pres">
      <dgm:prSet presAssocID="{CE38570F-FD0D-49EF-93A7-1483CADE9536}" presName="textNode" presStyleLbl="node1" presStyleIdx="1" presStyleCnt="4">
        <dgm:presLayoutVars>
          <dgm:bulletEnabled val="1"/>
        </dgm:presLayoutVars>
      </dgm:prSet>
      <dgm:spPr/>
      <dgm:t>
        <a:bodyPr/>
        <a:lstStyle/>
        <a:p>
          <a:endParaRPr lang="it-IT"/>
        </a:p>
      </dgm:t>
    </dgm:pt>
    <dgm:pt modelId="{28B9D75B-F742-4F59-AB07-AE0CFA3B5733}" type="pres">
      <dgm:prSet presAssocID="{E68D3709-6EAA-495E-A58F-F6C110E47EB8}" presName="sibTrans" presStyleCnt="0"/>
      <dgm:spPr/>
    </dgm:pt>
    <dgm:pt modelId="{5583A5E3-0440-48A1-BA82-FC4A9A9102B5}" type="pres">
      <dgm:prSet presAssocID="{A2AE8A45-DF76-4CA9-A297-525D495B4D29}" presName="textNode" presStyleLbl="node1" presStyleIdx="2" presStyleCnt="4">
        <dgm:presLayoutVars>
          <dgm:bulletEnabled val="1"/>
        </dgm:presLayoutVars>
      </dgm:prSet>
      <dgm:spPr/>
      <dgm:t>
        <a:bodyPr/>
        <a:lstStyle/>
        <a:p>
          <a:endParaRPr lang="it-IT"/>
        </a:p>
      </dgm:t>
    </dgm:pt>
    <dgm:pt modelId="{C7A48949-D82F-4C0A-B125-77DB22B77B8F}" type="pres">
      <dgm:prSet presAssocID="{020ABC13-2986-4895-BA2D-9CA09DED5517}" presName="sibTrans" presStyleCnt="0"/>
      <dgm:spPr/>
    </dgm:pt>
    <dgm:pt modelId="{F0D8CA6D-29BA-4520-BA2C-7CA0C9BC439D}" type="pres">
      <dgm:prSet presAssocID="{4A08AD62-B487-46E4-8568-79743E93D866}" presName="textNode" presStyleLbl="node1" presStyleIdx="3" presStyleCnt="4">
        <dgm:presLayoutVars>
          <dgm:bulletEnabled val="1"/>
        </dgm:presLayoutVars>
      </dgm:prSet>
      <dgm:spPr/>
      <dgm:t>
        <a:bodyPr/>
        <a:lstStyle/>
        <a:p>
          <a:endParaRPr lang="it-IT"/>
        </a:p>
      </dgm:t>
    </dgm:pt>
  </dgm:ptLst>
  <dgm:cxnLst>
    <dgm:cxn modelId="{E31DCFBD-4792-4E4A-85B8-6F6145DA3242}" type="presOf" srcId="{54DF15CE-A8EB-4D26-A0BE-6DC7B2F0E3B5}" destId="{27ED968E-E677-4F0D-88DA-C6D39E6F1168}" srcOrd="0" destOrd="0" presId="urn:microsoft.com/office/officeart/2005/8/layout/hProcess9"/>
    <dgm:cxn modelId="{AF5EE31F-1112-4B4D-9ECF-4C80881B289B}" srcId="{1B68CAA2-B80F-454C-ADD3-2828FE379434}" destId="{4A08AD62-B487-46E4-8568-79743E93D866}" srcOrd="3" destOrd="0" parTransId="{631E1080-F1FF-4EEB-AB89-C28BE0D111A5}" sibTransId="{A0DE8E9A-B4C8-41BA-98F0-C3F6F15ECA96}"/>
    <dgm:cxn modelId="{55958AD5-448A-40E8-9092-1BC8A392AA2E}" srcId="{1B68CAA2-B80F-454C-ADD3-2828FE379434}" destId="{54DF15CE-A8EB-4D26-A0BE-6DC7B2F0E3B5}" srcOrd="0" destOrd="0" parTransId="{04480245-B1CF-4223-92F9-F59E639D0414}" sibTransId="{52D550DB-675F-4567-80BF-D27DB93E3BCD}"/>
    <dgm:cxn modelId="{0F748406-8E2B-47DF-931F-2B40FC2B9568}" type="presOf" srcId="{CE38570F-FD0D-49EF-93A7-1483CADE9536}" destId="{3B74555A-0B6E-4518-BE77-A0FD8855B7A3}" srcOrd="0" destOrd="0" presId="urn:microsoft.com/office/officeart/2005/8/layout/hProcess9"/>
    <dgm:cxn modelId="{34ABBDE5-83E5-4BD1-B5B6-B10D254C3951}" type="presOf" srcId="{1B68CAA2-B80F-454C-ADD3-2828FE379434}" destId="{AE0B290E-2654-483B-B3FA-E9AE5794D135}" srcOrd="0" destOrd="0" presId="urn:microsoft.com/office/officeart/2005/8/layout/hProcess9"/>
    <dgm:cxn modelId="{C3D9A6FF-9F6E-442A-AB15-A24C8B69118E}" type="presOf" srcId="{A2AE8A45-DF76-4CA9-A297-525D495B4D29}" destId="{5583A5E3-0440-48A1-BA82-FC4A9A9102B5}" srcOrd="0" destOrd="0" presId="urn:microsoft.com/office/officeart/2005/8/layout/hProcess9"/>
    <dgm:cxn modelId="{9163AA39-CFBA-4630-8876-4084B114E68C}" srcId="{1B68CAA2-B80F-454C-ADD3-2828FE379434}" destId="{CE38570F-FD0D-49EF-93A7-1483CADE9536}" srcOrd="1" destOrd="0" parTransId="{4FA1514A-5E1E-4117-9D41-974CB7731756}" sibTransId="{E68D3709-6EAA-495E-A58F-F6C110E47EB8}"/>
    <dgm:cxn modelId="{CDECF781-1334-421E-B9F5-25DD5C811427}" srcId="{1B68CAA2-B80F-454C-ADD3-2828FE379434}" destId="{A2AE8A45-DF76-4CA9-A297-525D495B4D29}" srcOrd="2" destOrd="0" parTransId="{05F02113-355F-49F9-ACDB-0FF6C350830B}" sibTransId="{020ABC13-2986-4895-BA2D-9CA09DED5517}"/>
    <dgm:cxn modelId="{3838DE62-ABEB-4753-AF73-A91041D14493}" type="presOf" srcId="{4A08AD62-B487-46E4-8568-79743E93D866}" destId="{F0D8CA6D-29BA-4520-BA2C-7CA0C9BC439D}" srcOrd="0" destOrd="0" presId="urn:microsoft.com/office/officeart/2005/8/layout/hProcess9"/>
    <dgm:cxn modelId="{18AF888A-0688-4505-B6A7-184076F846C7}" type="presParOf" srcId="{AE0B290E-2654-483B-B3FA-E9AE5794D135}" destId="{5CEE32EE-9A02-4A60-B30A-9598885262CC}" srcOrd="0" destOrd="0" presId="urn:microsoft.com/office/officeart/2005/8/layout/hProcess9"/>
    <dgm:cxn modelId="{C0E6C90A-5882-48D2-9C5C-942B3F24BE5C}" type="presParOf" srcId="{AE0B290E-2654-483B-B3FA-E9AE5794D135}" destId="{0FAADECA-5249-4F9A-B1F1-BD3C06B73C8B}" srcOrd="1" destOrd="0" presId="urn:microsoft.com/office/officeart/2005/8/layout/hProcess9"/>
    <dgm:cxn modelId="{43B5B648-FA09-4465-9B57-682657081E5B}" type="presParOf" srcId="{0FAADECA-5249-4F9A-B1F1-BD3C06B73C8B}" destId="{27ED968E-E677-4F0D-88DA-C6D39E6F1168}" srcOrd="0" destOrd="0" presId="urn:microsoft.com/office/officeart/2005/8/layout/hProcess9"/>
    <dgm:cxn modelId="{7E6DCA0B-AB97-41FB-B08C-6C18E23AD325}" type="presParOf" srcId="{0FAADECA-5249-4F9A-B1F1-BD3C06B73C8B}" destId="{07AB2E70-D070-43AD-8658-9B029FFC5FB9}" srcOrd="1" destOrd="0" presId="urn:microsoft.com/office/officeart/2005/8/layout/hProcess9"/>
    <dgm:cxn modelId="{90465DA1-216B-422E-BD22-4B28C7DF269B}" type="presParOf" srcId="{0FAADECA-5249-4F9A-B1F1-BD3C06B73C8B}" destId="{3B74555A-0B6E-4518-BE77-A0FD8855B7A3}" srcOrd="2" destOrd="0" presId="urn:microsoft.com/office/officeart/2005/8/layout/hProcess9"/>
    <dgm:cxn modelId="{E5710511-C7DA-4E7B-A0CF-9AFF82A37C8E}" type="presParOf" srcId="{0FAADECA-5249-4F9A-B1F1-BD3C06B73C8B}" destId="{28B9D75B-F742-4F59-AB07-AE0CFA3B5733}" srcOrd="3" destOrd="0" presId="urn:microsoft.com/office/officeart/2005/8/layout/hProcess9"/>
    <dgm:cxn modelId="{42FB7EE0-F38B-47A1-B189-A62537995B36}" type="presParOf" srcId="{0FAADECA-5249-4F9A-B1F1-BD3C06B73C8B}" destId="{5583A5E3-0440-48A1-BA82-FC4A9A9102B5}" srcOrd="4" destOrd="0" presId="urn:microsoft.com/office/officeart/2005/8/layout/hProcess9"/>
    <dgm:cxn modelId="{EA8821AC-894D-4530-B69C-3206B68B1AFF}" type="presParOf" srcId="{0FAADECA-5249-4F9A-B1F1-BD3C06B73C8B}" destId="{C7A48949-D82F-4C0A-B125-77DB22B77B8F}" srcOrd="5" destOrd="0" presId="urn:microsoft.com/office/officeart/2005/8/layout/hProcess9"/>
    <dgm:cxn modelId="{E414EC74-FAEB-44C3-BB8C-164599D92666}" type="presParOf" srcId="{0FAADECA-5249-4F9A-B1F1-BD3C06B73C8B}" destId="{F0D8CA6D-29BA-4520-BA2C-7CA0C9BC439D}" srcOrd="6"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EE32EE-9A02-4A60-B30A-9598885262CC}">
      <dsp:nvSpPr>
        <dsp:cNvPr id="0" name=""/>
        <dsp:cNvSpPr/>
      </dsp:nvSpPr>
      <dsp:spPr>
        <a:xfrm>
          <a:off x="615553" y="0"/>
          <a:ext cx="6976268" cy="4525963"/>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ED968E-E677-4F0D-88DA-C6D39E6F1168}">
      <dsp:nvSpPr>
        <dsp:cNvPr id="0" name=""/>
        <dsp:cNvSpPr/>
      </dsp:nvSpPr>
      <dsp:spPr>
        <a:xfrm>
          <a:off x="4107" y="1357788"/>
          <a:ext cx="1975701" cy="181038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1. Coinvolgimento scuole</a:t>
          </a:r>
          <a:endParaRPr lang="it-IT" sz="2000" kern="1200" dirty="0"/>
        </a:p>
      </dsp:txBody>
      <dsp:txXfrm>
        <a:off x="4107" y="1357788"/>
        <a:ext cx="1975701" cy="1810385"/>
      </dsp:txXfrm>
    </dsp:sp>
    <dsp:sp modelId="{3B74555A-0B6E-4518-BE77-A0FD8855B7A3}">
      <dsp:nvSpPr>
        <dsp:cNvPr id="0" name=""/>
        <dsp:cNvSpPr/>
      </dsp:nvSpPr>
      <dsp:spPr>
        <a:xfrm>
          <a:off x="2078593" y="1357788"/>
          <a:ext cx="1975701" cy="1810385"/>
        </a:xfrm>
        <a:prstGeom prst="round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2. Produzione kit di partecipazione</a:t>
          </a:r>
          <a:endParaRPr lang="it-IT" sz="2000" kern="1200" dirty="0"/>
        </a:p>
      </dsp:txBody>
      <dsp:txXfrm>
        <a:off x="2078593" y="1357788"/>
        <a:ext cx="1975701" cy="1810385"/>
      </dsp:txXfrm>
    </dsp:sp>
    <dsp:sp modelId="{5583A5E3-0440-48A1-BA82-FC4A9A9102B5}">
      <dsp:nvSpPr>
        <dsp:cNvPr id="0" name=""/>
        <dsp:cNvSpPr/>
      </dsp:nvSpPr>
      <dsp:spPr>
        <a:xfrm>
          <a:off x="4153080" y="1357788"/>
          <a:ext cx="1975701" cy="1810385"/>
        </a:xfrm>
        <a:prstGeom prst="round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3. Realizzazione sito web</a:t>
          </a:r>
          <a:endParaRPr lang="it-IT" sz="2000" kern="1200" dirty="0"/>
        </a:p>
      </dsp:txBody>
      <dsp:txXfrm>
        <a:off x="4153080" y="1357788"/>
        <a:ext cx="1975701" cy="1810385"/>
      </dsp:txXfrm>
    </dsp:sp>
    <dsp:sp modelId="{F0D8CA6D-29BA-4520-BA2C-7CA0C9BC439D}">
      <dsp:nvSpPr>
        <dsp:cNvPr id="0" name=""/>
        <dsp:cNvSpPr/>
      </dsp:nvSpPr>
      <dsp:spPr>
        <a:xfrm>
          <a:off x="6227566" y="1357788"/>
          <a:ext cx="1975701" cy="1810385"/>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4. Presentazione progetto a Expo2015</a:t>
          </a:r>
          <a:endParaRPr lang="it-IT" sz="2000" kern="1200" dirty="0"/>
        </a:p>
      </dsp:txBody>
      <dsp:txXfrm>
        <a:off x="6227566" y="1357788"/>
        <a:ext cx="1975701" cy="181038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8D8A7D-C20A-44AB-B4BA-6C2B554B6711}" type="datetimeFigureOut">
              <a:rPr lang="it-IT" smtClean="0"/>
              <a:pPr/>
              <a:t>27-01-2015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9039A4-4874-49E4-BFA4-8C2D766FEABC}" type="slidenum">
              <a:rPr lang="it-IT" smtClean="0"/>
              <a:pPr/>
              <a:t>‹n.›</a:t>
            </a:fld>
            <a:endParaRPr lang="it-IT"/>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35680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0724763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3145799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4857846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6FF58C3A-84C8-484B-96CE-03C626A04A8C}" type="slidenum">
              <a:rPr lang="en-US" smtClean="0"/>
              <a:pPr/>
              <a:t>‹n.›</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8519989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5505053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2048358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3885310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5456761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210007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9523442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B6F15528-21DE-4FAA-801E-634DDDAF4B2B}" type="slidenum">
              <a:rPr lang="en-US" smtClean="0"/>
              <a:pPr/>
              <a:t>‹n.›</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35711527"/>
      </p:ext>
    </p:extLst>
  </p:cSld>
  <p:clrMapOvr>
    <a:masterClrMapping/>
  </p:clrMapOvr>
  <p:hf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2400" cy="1143000"/>
          </a:xfrm>
          <a:prstGeom prst="rect">
            <a:avLst/>
          </a:prstGeom>
        </p:spPr>
        <p:txBody>
          <a:bodyPr vert="horz" lIns="91440" tIns="45720" rIns="91440" bIns="45720" rtlCol="0" anchor="ctr">
            <a:normAutofit/>
          </a:bodyPr>
          <a:lstStyle/>
          <a:p>
            <a:r>
              <a:rPr lang="it-IT" dirty="0" smtClean="0"/>
              <a:t>Fare clic per modificare lo stile del titolo</a:t>
            </a:r>
            <a:endParaRPr lang="it-IT" dirty="0"/>
          </a:p>
        </p:txBody>
      </p:sp>
      <p:sp>
        <p:nvSpPr>
          <p:cNvPr id="3" name="Segnaposto testo 2"/>
          <p:cNvSpPr>
            <a:spLocks noGrp="1"/>
          </p:cNvSpPr>
          <p:nvPr>
            <p:ph type="body" idx="1"/>
          </p:nvPr>
        </p:nvSpPr>
        <p:spPr>
          <a:xfrm>
            <a:off x="457200" y="1600200"/>
            <a:ext cx="8208000" cy="4525963"/>
          </a:xfrm>
          <a:prstGeom prst="rect">
            <a:avLst/>
          </a:prstGeom>
        </p:spPr>
        <p:txBody>
          <a:bodyPr vert="horz" lIns="91440" tIns="45720" rIns="91440" bIns="45720" rtlCol="0">
            <a:normAutofit/>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
        <p:nvSpPr>
          <p:cNvPr id="7" name="Rettangolo 6"/>
          <p:cNvSpPr/>
          <p:nvPr userDrawn="1"/>
        </p:nvSpPr>
        <p:spPr>
          <a:xfrm>
            <a:off x="-18000" y="0"/>
            <a:ext cx="9180000" cy="228600"/>
          </a:xfrm>
          <a:prstGeom prst="rect">
            <a:avLst/>
          </a:prstGeom>
          <a:gradFill flip="none" rotWithShape="1">
            <a:gsLst>
              <a:gs pos="25000">
                <a:schemeClr val="accent5">
                  <a:lumMod val="75000"/>
                </a:schemeClr>
              </a:gs>
              <a:gs pos="38000">
                <a:srgbClr val="FF7A00"/>
              </a:gs>
              <a:gs pos="88000">
                <a:srgbClr val="FF0300"/>
              </a:gs>
              <a:gs pos="100000">
                <a:srgbClr val="4D0808"/>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p:cNvSpPr/>
          <p:nvPr userDrawn="1"/>
        </p:nvSpPr>
        <p:spPr>
          <a:xfrm>
            <a:off x="0" y="233680"/>
            <a:ext cx="228600" cy="6444000"/>
          </a:xfrm>
          <a:prstGeom prst="rect">
            <a:avLst/>
          </a:prstGeom>
          <a:gradFill>
            <a:gsLst>
              <a:gs pos="16000">
                <a:schemeClr val="accent4">
                  <a:lumMod val="75000"/>
                </a:schemeClr>
              </a:gs>
              <a:gs pos="65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userDrawn="1"/>
        </p:nvSpPr>
        <p:spPr>
          <a:xfrm>
            <a:off x="8933400" y="207000"/>
            <a:ext cx="228600" cy="6444000"/>
          </a:xfrm>
          <a:prstGeom prst="rect">
            <a:avLst/>
          </a:prstGeom>
          <a:gradFill>
            <a:gsLst>
              <a:gs pos="0">
                <a:srgbClr val="A603AB"/>
              </a:gs>
              <a:gs pos="0">
                <a:srgbClr val="0819FB"/>
              </a:gs>
              <a:gs pos="0">
                <a:srgbClr val="1A8D48"/>
              </a:gs>
              <a:gs pos="52000">
                <a:srgbClr val="FFFF00"/>
              </a:gs>
              <a:gs pos="100000">
                <a:srgbClr val="EE3F17"/>
              </a:gs>
              <a:gs pos="100000">
                <a:srgbClr val="E81766"/>
              </a:gs>
              <a:gs pos="100000">
                <a:srgbClr val="A603A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p:cNvSpPr/>
          <p:nvPr userDrawn="1"/>
        </p:nvSpPr>
        <p:spPr>
          <a:xfrm>
            <a:off x="-18000" y="6647180"/>
            <a:ext cx="9180000" cy="228600"/>
          </a:xfrm>
          <a:prstGeom prst="rect">
            <a:avLst/>
          </a:prstGeom>
          <a:gradFill flip="none" rotWithShape="1">
            <a:gsLst>
              <a:gs pos="15000">
                <a:schemeClr val="tx2">
                  <a:lumMod val="50000"/>
                </a:schemeClr>
              </a:gs>
              <a:gs pos="42000">
                <a:srgbClr val="FF7A00"/>
              </a:gs>
              <a:gs pos="54000">
                <a:srgbClr val="FF0300"/>
              </a:gs>
              <a:gs pos="100000">
                <a:srgbClr val="4D0808"/>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771638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hyperlink" Target="http://qualeindustria.fondazionerosselli.org/" TargetMode="External"/><Relationship Id="rId4" Type="http://schemas.openxmlformats.org/officeDocument/2006/relationships/hyperlink" Target="http://www.facebook.com/qualeindustria" TargetMode="External"/><Relationship Id="rId5" Type="http://schemas.openxmlformats.org/officeDocument/2006/relationships/hyperlink" Target="mailto:chimera.poppi@fondazionerosselli.it" TargetMode="External"/><Relationship Id="rId6" Type="http://schemas.openxmlformats.org/officeDocument/2006/relationships/hyperlink" Target="https://www.youtube.com/watch?v=ZQFn2ID42l8" TargetMode="External"/><Relationship Id="rId1" Type="http://schemas.openxmlformats.org/officeDocument/2006/relationships/slideLayout" Target="../slideLayouts/slideLayout2.xml"/><Relationship Id="rId2" Type="http://schemas.openxmlformats.org/officeDocument/2006/relationships/hyperlink" Target="http://www.fondazionerosselli.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447800" y="762000"/>
            <a:ext cx="6461760" cy="1981200"/>
          </a:xfrm>
        </p:spPr>
        <p:txBody>
          <a:bodyPr>
            <a:noAutofit/>
          </a:bodyPr>
          <a:lstStyle/>
          <a:p>
            <a:r>
              <a:rPr lang="it-IT" sz="3200" dirty="0" smtClean="0"/>
              <a:t>Quale industria per il nostro </a:t>
            </a:r>
            <a:r>
              <a:rPr lang="it-IT" sz="3200" dirty="0" smtClean="0"/>
              <a:t>futuro</a:t>
            </a:r>
          </a:p>
          <a:p>
            <a:endParaRPr lang="it-IT" sz="2400" i="1" dirty="0" smtClean="0"/>
          </a:p>
          <a:p>
            <a:r>
              <a:rPr lang="it-IT" sz="2400" i="1" dirty="0" smtClean="0">
                <a:solidFill>
                  <a:srgbClr val="FF00FF"/>
                </a:solidFill>
              </a:rPr>
              <a:t>Un percorso alla scoperta dell’industria italiana</a:t>
            </a:r>
          </a:p>
          <a:p>
            <a:endParaRPr lang="it-IT" sz="2400" i="1" dirty="0" smtClean="0"/>
          </a:p>
          <a:p>
            <a:r>
              <a:rPr lang="it-IT" sz="2400" i="1" dirty="0" smtClean="0"/>
              <a:t>Progetto </a:t>
            </a:r>
            <a:r>
              <a:rPr lang="it-IT" sz="2400" i="1" dirty="0" smtClean="0"/>
              <a:t>di coinvolgimento delle scuole superiori di secondo grado</a:t>
            </a:r>
            <a:endParaRPr lang="it-IT" sz="2400" i="1" dirty="0"/>
          </a:p>
        </p:txBody>
      </p:sp>
      <p:sp>
        <p:nvSpPr>
          <p:cNvPr id="4" name="Titolo 1"/>
          <p:cNvSpPr txBox="1">
            <a:spLocks/>
          </p:cNvSpPr>
          <p:nvPr/>
        </p:nvSpPr>
        <p:spPr>
          <a:xfrm>
            <a:off x="1524000" y="3810000"/>
            <a:ext cx="2133600" cy="555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800" kern="1200">
                <a:solidFill>
                  <a:schemeClr val="tx1"/>
                </a:solidFill>
                <a:latin typeface="Utsaah" panose="020B0604020202020204" pitchFamily="34" charset="0"/>
                <a:ea typeface="+mj-ea"/>
                <a:cs typeface="Utsaah" panose="020B0604020202020204" pitchFamily="34" charset="0"/>
              </a:defRPr>
            </a:lvl1pPr>
          </a:lstStyle>
          <a:p>
            <a:r>
              <a:rPr lang="it-IT" sz="2000" i="1" dirty="0" smtClean="0"/>
              <a:t>Gennaio 2015</a:t>
            </a:r>
            <a:endParaRPr lang="it-IT" sz="2000" i="1" dirty="0"/>
          </a:p>
        </p:txBody>
      </p:sp>
      <p:pic>
        <p:nvPicPr>
          <p:cNvPr id="7" name="Picture 6"/>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914400" y="4572000"/>
            <a:ext cx="7620000" cy="1966595"/>
          </a:xfrm>
          <a:prstGeom prst="rect">
            <a:avLst/>
          </a:prstGeom>
        </p:spPr>
      </p:pic>
      <p:pic>
        <p:nvPicPr>
          <p:cNvPr id="5" name="Immagine 4" descr="radio 24 logo.jpeg"/>
          <p:cNvPicPr>
            <a:picLocks noChangeAspect="1"/>
          </p:cNvPicPr>
          <p:nvPr/>
        </p:nvPicPr>
        <p:blipFill>
          <a:blip r:embed="rId3"/>
          <a:stretch>
            <a:fillRect/>
          </a:stretch>
        </p:blipFill>
        <p:spPr>
          <a:xfrm>
            <a:off x="3810000" y="4648200"/>
            <a:ext cx="1752600" cy="985837"/>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91511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2400" cy="1143000"/>
          </a:xfrm>
        </p:spPr>
        <p:txBody>
          <a:bodyPr>
            <a:normAutofit/>
          </a:bodyPr>
          <a:lstStyle/>
          <a:p>
            <a:r>
              <a:rPr lang="it-IT" sz="3200" dirty="0"/>
              <a:t>Attività del progetto</a:t>
            </a:r>
          </a:p>
        </p:txBody>
      </p:sp>
      <p:sp>
        <p:nvSpPr>
          <p:cNvPr id="4" name="Slide Number Placeholder 3"/>
          <p:cNvSpPr>
            <a:spLocks noGrp="1"/>
          </p:cNvSpPr>
          <p:nvPr>
            <p:ph type="sldNum" sz="quarter" idx="12"/>
          </p:nvPr>
        </p:nvSpPr>
        <p:spPr/>
        <p:txBody>
          <a:bodyPr/>
          <a:lstStyle/>
          <a:p>
            <a:fld id="{6FF58C3A-84C8-484B-96CE-03C626A04A8C}" type="slidenum">
              <a:rPr lang="en-US" smtClean="0"/>
              <a:pPr/>
              <a:t>10</a:t>
            </a:fld>
            <a:endParaRPr lang="en-US" dirty="0"/>
          </a:p>
        </p:txBody>
      </p:sp>
      <p:sp>
        <p:nvSpPr>
          <p:cNvPr id="7" name="Title 1"/>
          <p:cNvSpPr txBox="1">
            <a:spLocks/>
          </p:cNvSpPr>
          <p:nvPr/>
        </p:nvSpPr>
        <p:spPr>
          <a:xfrm>
            <a:off x="594360" y="1143000"/>
            <a:ext cx="8222400" cy="5257800"/>
          </a:xfrm>
          <a:prstGeom prst="rect">
            <a:avLst/>
          </a:prstGeom>
        </p:spPr>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just"/>
            <a:endParaRPr lang="it-IT" sz="3200" b="1" dirty="0" smtClean="0"/>
          </a:p>
          <a:p>
            <a:pPr lvl="0" algn="just"/>
            <a:r>
              <a:rPr lang="it-IT" sz="3200" b="1" dirty="0" smtClean="0"/>
              <a:t>2. Produzione </a:t>
            </a:r>
            <a:r>
              <a:rPr lang="it-IT" sz="3200" b="1" dirty="0"/>
              <a:t>kit di </a:t>
            </a:r>
            <a:r>
              <a:rPr lang="it-IT" sz="3200" b="1" dirty="0" smtClean="0"/>
              <a:t>partecipazione distribuito on </a:t>
            </a:r>
            <a:r>
              <a:rPr lang="it-IT" sz="3200" b="1" dirty="0" err="1" smtClean="0"/>
              <a:t>line</a:t>
            </a:r>
            <a:endParaRPr lang="it-IT" sz="3200" dirty="0" smtClean="0"/>
          </a:p>
          <a:p>
            <a:pPr algn="just"/>
            <a:r>
              <a:rPr lang="it-IT" sz="3200" dirty="0"/>
              <a:t>Si intende realizzare un </a:t>
            </a:r>
            <a:r>
              <a:rPr lang="it-IT" sz="3200" u="sng" dirty="0"/>
              <a:t>Kit di partecipazione ad uso degli insegnanti</a:t>
            </a:r>
            <a:r>
              <a:rPr lang="it-IT" sz="3200" dirty="0"/>
              <a:t> e un </a:t>
            </a:r>
            <a:r>
              <a:rPr lang="it-IT" sz="3200" u="sng" dirty="0"/>
              <a:t>Kit di partecipazione ad uso degli studenti</a:t>
            </a:r>
            <a:r>
              <a:rPr lang="it-IT" sz="3200" dirty="0"/>
              <a:t>. </a:t>
            </a:r>
          </a:p>
          <a:p>
            <a:pPr algn="just"/>
            <a:endParaRPr lang="it-IT" sz="3200" dirty="0" smtClean="0"/>
          </a:p>
          <a:p>
            <a:pPr algn="just"/>
            <a:r>
              <a:rPr lang="it-IT" sz="3200" dirty="0" smtClean="0"/>
              <a:t>Il </a:t>
            </a:r>
            <a:r>
              <a:rPr lang="it-IT" sz="3200" dirty="0"/>
              <a:t>primo si prefigge di preparare l’insegnante al percorso di accompagnamento dell’attività documentaristica che devono intraprendere i ragazzi, sottolineando l’importanza di uno strumento didattico di questo tipo, che permette di organizzare attività che impongono realmente un’interdisciplinarietà e una concreta conoscenza e partecipazione nel territorio.</a:t>
            </a:r>
            <a:endParaRPr lang="it-IT" sz="3200" dirty="0" smtClean="0"/>
          </a:p>
          <a:p>
            <a:pPr algn="just"/>
            <a:endParaRPr lang="it-IT" sz="3200" dirty="0" smtClean="0"/>
          </a:p>
          <a:p>
            <a:pPr algn="just"/>
            <a:r>
              <a:rPr lang="it-IT" sz="3200" dirty="0" smtClean="0"/>
              <a:t>Il </a:t>
            </a:r>
            <a:r>
              <a:rPr lang="it-IT" sz="3200" dirty="0"/>
              <a:t>secondo, che verrà realizzato con l’assistenza di Radio24, indicherà una metodologia di massima per l’ideazione e lo sviluppo dei documentari che si andranno a realizzare. I tempi, le tipologie di narrazione, i diversi punti di vista per esprimersi con creatività e cognizione di causa</a:t>
            </a:r>
            <a:r>
              <a:rPr lang="it-IT" sz="3200" dirty="0" smtClean="0"/>
              <a:t>.</a:t>
            </a:r>
            <a:endParaRPr lang="it-IT" sz="3200" dirty="0" smtClean="0"/>
          </a:p>
          <a:p>
            <a:pPr algn="just"/>
            <a:endParaRPr lang="it-IT" sz="32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25856233"/>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2400" cy="1143000"/>
          </a:xfrm>
        </p:spPr>
        <p:txBody>
          <a:bodyPr>
            <a:normAutofit/>
          </a:bodyPr>
          <a:lstStyle/>
          <a:p>
            <a:r>
              <a:rPr lang="it-IT" sz="3200" dirty="0"/>
              <a:t>Attività del progetto</a:t>
            </a:r>
          </a:p>
        </p:txBody>
      </p:sp>
      <p:sp>
        <p:nvSpPr>
          <p:cNvPr id="4" name="Slide Number Placeholder 3"/>
          <p:cNvSpPr>
            <a:spLocks noGrp="1"/>
          </p:cNvSpPr>
          <p:nvPr>
            <p:ph type="sldNum" sz="quarter" idx="12"/>
          </p:nvPr>
        </p:nvSpPr>
        <p:spPr/>
        <p:txBody>
          <a:bodyPr/>
          <a:lstStyle/>
          <a:p>
            <a:fld id="{6FF58C3A-84C8-484B-96CE-03C626A04A8C}" type="slidenum">
              <a:rPr lang="en-US" smtClean="0"/>
              <a:pPr/>
              <a:t>11</a:t>
            </a:fld>
            <a:endParaRPr lang="en-US" dirty="0"/>
          </a:p>
        </p:txBody>
      </p:sp>
      <p:sp>
        <p:nvSpPr>
          <p:cNvPr id="7" name="Title 1"/>
          <p:cNvSpPr txBox="1">
            <a:spLocks/>
          </p:cNvSpPr>
          <p:nvPr/>
        </p:nvSpPr>
        <p:spPr>
          <a:xfrm>
            <a:off x="594360" y="1143000"/>
            <a:ext cx="8222400" cy="52578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just"/>
            <a:r>
              <a:rPr lang="it-IT" sz="3200" b="1" dirty="0" err="1" smtClean="0"/>
              <a:t>3</a:t>
            </a:r>
            <a:r>
              <a:rPr lang="it-IT" sz="3200" b="1" dirty="0" smtClean="0"/>
              <a:t>. Realizzazione </a:t>
            </a:r>
            <a:r>
              <a:rPr lang="it-IT" sz="3200" b="1" dirty="0"/>
              <a:t>sito web del progetto</a:t>
            </a:r>
            <a:endParaRPr lang="it-IT" sz="3200" dirty="0"/>
          </a:p>
          <a:p>
            <a:pPr algn="just"/>
            <a:r>
              <a:rPr lang="it-IT" sz="3200" dirty="0"/>
              <a:t>I risultati dell’impegno delle </a:t>
            </a:r>
            <a:r>
              <a:rPr lang="it-IT" sz="3200" dirty="0" smtClean="0"/>
              <a:t>scuole </a:t>
            </a:r>
            <a:r>
              <a:rPr lang="it-IT" sz="3200" dirty="0"/>
              <a:t>che aderiscono al progetto saranno resi visibili grazie a un sito che verrà realizzato</a:t>
            </a:r>
            <a:r>
              <a:rPr lang="it-IT" sz="3200" dirty="0" smtClean="0"/>
              <a:t> da Radio24 con la collaborazione di Fondazione Rosselli.   </a:t>
            </a:r>
            <a:endParaRPr lang="it-IT" sz="3200" dirty="0" smtClean="0"/>
          </a:p>
          <a:p>
            <a:pPr algn="just"/>
            <a:endParaRPr lang="it-IT" sz="3200" dirty="0"/>
          </a:p>
          <a:p>
            <a:pPr algn="just"/>
            <a:r>
              <a:rPr lang="it-IT" sz="3200" b="1" dirty="0" smtClean="0"/>
              <a:t>4. Presentazione progetto a Expo2015</a:t>
            </a:r>
            <a:endParaRPr lang="it-IT" sz="3200" b="1" dirty="0"/>
          </a:p>
          <a:p>
            <a:pPr algn="just"/>
            <a:r>
              <a:rPr lang="it-IT" sz="3200" dirty="0" smtClean="0"/>
              <a:t>I materiali audiovisivi prodotti dai ragazzi delle scuole aderenti al progetto racconteranno da un punto di vista originale e insolito un pezzo importante della storia industriale del nostro paese, attraverso le aziende insediate storicamente nel territorio e gli eventuali musei d’impresa che ne raccontano la storia e l’evoluzione.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25856233"/>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2" name="Content Placeholder 11"/>
          <p:cNvPicPr>
            <a:picLocks noGrp="1" noChangeAspect="1"/>
          </p:cNvPicPr>
          <p:nvPr>
            <p:ph idx="1"/>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52400" y="228599"/>
            <a:ext cx="8839200" cy="6456459"/>
          </a:xfrm>
        </p:spPr>
      </p:pic>
      <p:sp>
        <p:nvSpPr>
          <p:cNvPr id="4" name="Slide Number Placeholder 3"/>
          <p:cNvSpPr>
            <a:spLocks noGrp="1"/>
          </p:cNvSpPr>
          <p:nvPr>
            <p:ph type="sldNum" sz="quarter" idx="12"/>
          </p:nvPr>
        </p:nvSpPr>
        <p:spPr/>
        <p:txBody>
          <a:bodyPr/>
          <a:lstStyle/>
          <a:p>
            <a:fld id="{6FF58C3A-84C8-484B-96CE-03C626A04A8C}" type="slidenum">
              <a:rPr lang="en-US" smtClean="0"/>
              <a:pPr/>
              <a:t>12</a:t>
            </a:fld>
            <a:endParaRPr lang="en-US" dirty="0"/>
          </a:p>
        </p:txBody>
      </p:sp>
      <p:sp>
        <p:nvSpPr>
          <p:cNvPr id="5" name="Oval 4"/>
          <p:cNvSpPr/>
          <p:nvPr/>
        </p:nvSpPr>
        <p:spPr>
          <a:xfrm>
            <a:off x="269240" y="2895600"/>
            <a:ext cx="2042160" cy="16764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sz="1200" b="1" dirty="0" smtClean="0"/>
              <a:t>Scuole partecipanti</a:t>
            </a:r>
          </a:p>
          <a:p>
            <a:pPr algn="ctr"/>
            <a:endParaRPr lang="it-IT" sz="1000" dirty="0" smtClean="0"/>
          </a:p>
          <a:p>
            <a:pPr algn="ctr"/>
            <a:r>
              <a:rPr lang="it-IT" sz="1000" dirty="0" smtClean="0"/>
              <a:t>Le scuole possono partecipare per classi o raggruppamenti interclassi</a:t>
            </a:r>
            <a:endParaRPr lang="it-IT" sz="1000" dirty="0"/>
          </a:p>
        </p:txBody>
      </p:sp>
      <p:sp>
        <p:nvSpPr>
          <p:cNvPr id="6" name="Rectangle 5"/>
          <p:cNvSpPr/>
          <p:nvPr/>
        </p:nvSpPr>
        <p:spPr>
          <a:xfrm>
            <a:off x="2580640" y="467995"/>
            <a:ext cx="3124200" cy="2362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sz="1200" b="1" dirty="0" smtClean="0"/>
              <a:t>Strumenti didattici teorici all’insegna dell’interdisciplinarietà</a:t>
            </a:r>
          </a:p>
          <a:p>
            <a:pPr algn="ctr"/>
            <a:endParaRPr lang="it-IT" sz="1000" dirty="0" smtClean="0"/>
          </a:p>
          <a:p>
            <a:pPr algn="ctr"/>
            <a:r>
              <a:rPr lang="it-IT" sz="1000" dirty="0" smtClean="0"/>
              <a:t>Materie interessate: Storia, Geografia, Economia, Scienze Sociali, Comunicazione, Marketing etc...</a:t>
            </a:r>
          </a:p>
          <a:p>
            <a:pPr algn="ctr"/>
            <a:r>
              <a:rPr lang="it-IT" sz="1000" dirty="0" smtClean="0"/>
              <a:t>Mappe (Concettuali, Sociali, Tematiche etc...)</a:t>
            </a:r>
          </a:p>
          <a:p>
            <a:pPr algn="ctr"/>
            <a:endParaRPr lang="it-IT" sz="1000" dirty="0"/>
          </a:p>
          <a:p>
            <a:pPr algn="ctr"/>
            <a:r>
              <a:rPr lang="it-IT" sz="1200" b="1" dirty="0" smtClean="0"/>
              <a:t>Strumenti didattici pratici</a:t>
            </a:r>
          </a:p>
          <a:p>
            <a:pPr algn="ctr"/>
            <a:endParaRPr lang="it-IT" sz="1000" dirty="0" smtClean="0"/>
          </a:p>
          <a:p>
            <a:pPr algn="ctr"/>
            <a:r>
              <a:rPr lang="it-IT" sz="1000" dirty="0" smtClean="0"/>
              <a:t>Come preparare e fare un’intervista audio/video/scritta</a:t>
            </a:r>
          </a:p>
          <a:p>
            <a:pPr algn="ctr"/>
            <a:r>
              <a:rPr lang="it-IT" sz="1000" dirty="0" smtClean="0"/>
              <a:t>La narrazione tra fonti indirette, fonti dirette e dati</a:t>
            </a:r>
          </a:p>
          <a:p>
            <a:pPr algn="ctr"/>
            <a:r>
              <a:rPr lang="it-IT" sz="1000" dirty="0" smtClean="0"/>
              <a:t>Raccontare il particolare e il generale</a:t>
            </a:r>
          </a:p>
          <a:p>
            <a:pPr algn="ctr"/>
            <a:r>
              <a:rPr lang="it-IT" sz="1000" dirty="0" smtClean="0"/>
              <a:t>Guida all’uso dei programmi più comuni per creare prodotti finiti</a:t>
            </a:r>
            <a:endParaRPr lang="it-IT" sz="1000" dirty="0"/>
          </a:p>
        </p:txBody>
      </p:sp>
      <p:sp>
        <p:nvSpPr>
          <p:cNvPr id="8" name="Rectangle 7"/>
          <p:cNvSpPr/>
          <p:nvPr/>
        </p:nvSpPr>
        <p:spPr>
          <a:xfrm>
            <a:off x="5989320" y="1219200"/>
            <a:ext cx="2895600" cy="288163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sz="1200" b="1" dirty="0" smtClean="0"/>
              <a:t>Oggetti dell’indagine</a:t>
            </a:r>
          </a:p>
          <a:p>
            <a:pPr algn="ctr"/>
            <a:endParaRPr lang="it-IT" sz="1000" dirty="0" smtClean="0"/>
          </a:p>
          <a:p>
            <a:pPr algn="ctr"/>
            <a:r>
              <a:rPr lang="it-IT" sz="1000" dirty="0" smtClean="0"/>
              <a:t>Aziende</a:t>
            </a:r>
          </a:p>
          <a:p>
            <a:pPr algn="ctr"/>
            <a:r>
              <a:rPr lang="it-IT" sz="1000" dirty="0" smtClean="0"/>
              <a:t>Musei e Archivi di azienda</a:t>
            </a:r>
          </a:p>
          <a:p>
            <a:pPr algn="ctr"/>
            <a:r>
              <a:rPr lang="it-IT" sz="1000" dirty="0" smtClean="0"/>
              <a:t>Altri musei (es. Musei della Scienza e della Tecnica)</a:t>
            </a:r>
          </a:p>
          <a:p>
            <a:pPr algn="ctr"/>
            <a:endParaRPr lang="it-IT" sz="1000" dirty="0"/>
          </a:p>
          <a:p>
            <a:pPr algn="ctr"/>
            <a:r>
              <a:rPr lang="it-IT" sz="1000" dirty="0" smtClean="0"/>
              <a:t>Titolari storici delle aziende</a:t>
            </a:r>
          </a:p>
          <a:p>
            <a:pPr algn="ctr"/>
            <a:r>
              <a:rPr lang="it-IT" sz="1000" dirty="0" smtClean="0"/>
              <a:t>Eredi attuali delle aziende</a:t>
            </a:r>
          </a:p>
          <a:p>
            <a:pPr algn="ctr"/>
            <a:r>
              <a:rPr lang="it-IT" sz="1000" dirty="0" smtClean="0"/>
              <a:t>Responsabili marketing e comunicazione delle aziende</a:t>
            </a:r>
          </a:p>
          <a:p>
            <a:pPr algn="ctr"/>
            <a:r>
              <a:rPr lang="it-IT" sz="1000" dirty="0" smtClean="0"/>
              <a:t>Operai e tecnici</a:t>
            </a:r>
          </a:p>
          <a:p>
            <a:pPr algn="ctr"/>
            <a:endParaRPr lang="it-IT" sz="1000" dirty="0"/>
          </a:p>
          <a:p>
            <a:pPr algn="ctr"/>
            <a:r>
              <a:rPr lang="it-IT" sz="1200" b="1" dirty="0" smtClean="0"/>
              <a:t>Parole chiave</a:t>
            </a:r>
          </a:p>
          <a:p>
            <a:pPr algn="ctr"/>
            <a:endParaRPr lang="it-IT" sz="1200" b="1" dirty="0" smtClean="0"/>
          </a:p>
          <a:p>
            <a:pPr algn="ctr"/>
            <a:r>
              <a:rPr lang="it-IT" sz="1000" dirty="0" smtClean="0"/>
              <a:t>INNOVAZIONE, SOSTENIBILITA’, INTERNAZIONALIZZAZIONE, BELLEZZA, RESPONSABILITA’, ARTIGIANALITA’, CREATIVITA’</a:t>
            </a:r>
          </a:p>
        </p:txBody>
      </p:sp>
      <p:sp>
        <p:nvSpPr>
          <p:cNvPr id="10" name="Rounded Rectangle 9"/>
          <p:cNvSpPr/>
          <p:nvPr/>
        </p:nvSpPr>
        <p:spPr>
          <a:xfrm>
            <a:off x="2946400" y="4288790"/>
            <a:ext cx="2235200" cy="17145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it-IT" sz="1200" b="1" dirty="0" smtClean="0"/>
              <a:t>Prodotti</a:t>
            </a:r>
          </a:p>
          <a:p>
            <a:pPr algn="ctr"/>
            <a:endParaRPr lang="it-IT" sz="1000" dirty="0" smtClean="0"/>
          </a:p>
          <a:p>
            <a:pPr algn="ctr"/>
            <a:r>
              <a:rPr lang="it-IT" sz="1000" dirty="0" smtClean="0"/>
              <a:t>Video e Audio doc</a:t>
            </a:r>
          </a:p>
          <a:p>
            <a:pPr algn="ctr"/>
            <a:r>
              <a:rPr lang="it-IT" sz="1000" dirty="0" smtClean="0"/>
              <a:t>Slideshow fotografici</a:t>
            </a:r>
          </a:p>
          <a:p>
            <a:pPr algn="ctr"/>
            <a:r>
              <a:rPr lang="it-IT" sz="1000" dirty="0" smtClean="0"/>
              <a:t>Mappe </a:t>
            </a:r>
          </a:p>
          <a:p>
            <a:pPr algn="ctr"/>
            <a:endParaRPr lang="it-IT" sz="1000" dirty="0"/>
          </a:p>
          <a:p>
            <a:pPr algn="ctr"/>
            <a:r>
              <a:rPr lang="it-IT" sz="1000" dirty="0" smtClean="0"/>
              <a:t>Incontri-talk-seminari durante Expo2015</a:t>
            </a:r>
          </a:p>
          <a:p>
            <a:pPr algn="ctr"/>
            <a:endParaRPr lang="it-IT" sz="1000" dirty="0" smtClean="0"/>
          </a:p>
          <a:p>
            <a:pPr algn="ctr"/>
            <a:endParaRPr lang="it-IT" sz="1000" dirty="0"/>
          </a:p>
        </p:txBody>
      </p:sp>
      <p:sp>
        <p:nvSpPr>
          <p:cNvPr id="11" name="Rounded Rectangle 10"/>
          <p:cNvSpPr/>
          <p:nvPr/>
        </p:nvSpPr>
        <p:spPr>
          <a:xfrm>
            <a:off x="6172200" y="4724400"/>
            <a:ext cx="2057400" cy="15240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it-IT" sz="1200" b="1" dirty="0" smtClean="0"/>
              <a:t>Visibilità</a:t>
            </a:r>
          </a:p>
          <a:p>
            <a:pPr algn="ctr"/>
            <a:endParaRPr lang="it-IT" sz="1000" dirty="0" smtClean="0"/>
          </a:p>
          <a:p>
            <a:pPr algn="ctr"/>
            <a:r>
              <a:rPr lang="it-IT" sz="1000" dirty="0" smtClean="0"/>
              <a:t>Sito web/Sezione sito Sole24ore</a:t>
            </a:r>
          </a:p>
          <a:p>
            <a:pPr algn="ctr"/>
            <a:r>
              <a:rPr lang="it-IT" sz="1000" dirty="0" smtClean="0"/>
              <a:t>Esposizione di una selezione di progetti nell’ambito di Expo2015</a:t>
            </a:r>
          </a:p>
          <a:p>
            <a:pPr algn="ctr"/>
            <a:endParaRPr lang="it-IT" sz="1000" dirty="0" smtClean="0"/>
          </a:p>
          <a:p>
            <a:pPr algn="ctr"/>
            <a:endParaRPr lang="it-IT" sz="1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07495214"/>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609600"/>
            <a:ext cx="7620000" cy="715962"/>
          </a:xfrm>
        </p:spPr>
        <p:txBody>
          <a:bodyPr>
            <a:normAutofit/>
          </a:bodyPr>
          <a:lstStyle/>
          <a:p>
            <a:r>
              <a:rPr lang="it-IT" sz="3200" dirty="0" smtClean="0"/>
              <a:t>Contatti</a:t>
            </a:r>
            <a:endParaRPr lang="it-IT" sz="3200" dirty="0"/>
          </a:p>
        </p:txBody>
      </p:sp>
      <p:sp>
        <p:nvSpPr>
          <p:cNvPr id="3" name="Segnaposto contenuto 2"/>
          <p:cNvSpPr>
            <a:spLocks noGrp="1"/>
          </p:cNvSpPr>
          <p:nvPr>
            <p:ph idx="1"/>
          </p:nvPr>
        </p:nvSpPr>
        <p:spPr/>
        <p:txBody>
          <a:bodyPr>
            <a:normAutofit lnSpcReduction="10000"/>
          </a:bodyPr>
          <a:lstStyle/>
          <a:p>
            <a:pPr marL="0" indent="0" algn="ctr">
              <a:buNone/>
            </a:pPr>
            <a:endParaRPr lang="it-IT" dirty="0" smtClean="0">
              <a:solidFill>
                <a:srgbClr val="C00000"/>
              </a:solidFill>
            </a:endParaRPr>
          </a:p>
          <a:p>
            <a:pPr marL="0" indent="0" algn="ctr">
              <a:buNone/>
            </a:pPr>
            <a:r>
              <a:rPr lang="it-IT" sz="2000" dirty="0" smtClean="0">
                <a:solidFill>
                  <a:srgbClr val="C00000"/>
                </a:solidFill>
              </a:rPr>
              <a:t>Fondazione Rosselli</a:t>
            </a:r>
          </a:p>
          <a:p>
            <a:pPr marL="0" indent="0" algn="ctr">
              <a:buNone/>
            </a:pPr>
            <a:r>
              <a:rPr lang="it-IT" sz="1600" dirty="0" smtClean="0"/>
              <a:t>Francesca </a:t>
            </a:r>
            <a:r>
              <a:rPr lang="it-IT" sz="1600" dirty="0" err="1" smtClean="0"/>
              <a:t>Traclò</a:t>
            </a:r>
            <a:endParaRPr lang="it-IT" sz="1600" dirty="0" smtClean="0"/>
          </a:p>
          <a:p>
            <a:pPr marL="0" indent="0" algn="ctr">
              <a:buNone/>
            </a:pPr>
            <a:r>
              <a:rPr lang="it-IT" sz="1600" dirty="0" smtClean="0"/>
              <a:t>Chimera </a:t>
            </a:r>
            <a:r>
              <a:rPr lang="it-IT" sz="1600" dirty="0" smtClean="0"/>
              <a:t>Poppi</a:t>
            </a:r>
          </a:p>
          <a:p>
            <a:pPr marL="0" indent="0" algn="ctr">
              <a:buNone/>
            </a:pPr>
            <a:endParaRPr lang="it-IT" sz="2400" dirty="0" smtClean="0"/>
          </a:p>
          <a:p>
            <a:pPr marL="0" indent="0" algn="ctr">
              <a:buNone/>
            </a:pPr>
            <a:r>
              <a:rPr lang="it-IT" sz="1600" dirty="0" smtClean="0">
                <a:solidFill>
                  <a:srgbClr val="6B8E99"/>
                </a:solidFill>
                <a:hlinkClick r:id="rId2"/>
              </a:rPr>
              <a:t>www.fondazionerosselli.org</a:t>
            </a:r>
            <a:endParaRPr lang="it-IT" sz="1600" dirty="0" smtClean="0">
              <a:solidFill>
                <a:srgbClr val="6B8E99"/>
              </a:solidFill>
            </a:endParaRPr>
          </a:p>
          <a:p>
            <a:pPr marL="0" indent="0" algn="ctr">
              <a:buNone/>
            </a:pPr>
            <a:r>
              <a:rPr lang="it-IT" sz="1600" dirty="0" smtClean="0">
                <a:solidFill>
                  <a:srgbClr val="6B8E99"/>
                </a:solidFill>
                <a:hlinkClick r:id="rId3"/>
              </a:rPr>
              <a:t>http://qualeindustria.fondazionerosselli.org</a:t>
            </a:r>
            <a:endParaRPr lang="it-IT" sz="1600" dirty="0" smtClean="0">
              <a:solidFill>
                <a:srgbClr val="6B8E99"/>
              </a:solidFill>
            </a:endParaRPr>
          </a:p>
          <a:p>
            <a:pPr marL="0" indent="0" algn="ctr">
              <a:buNone/>
            </a:pPr>
            <a:r>
              <a:rPr lang="it-IT" sz="1600" dirty="0" smtClean="0">
                <a:solidFill>
                  <a:srgbClr val="6B8E99"/>
                </a:solidFill>
                <a:hlinkClick r:id="rId4"/>
              </a:rPr>
              <a:t>www.facebook.com/qualeindustria</a:t>
            </a:r>
            <a:endParaRPr lang="it-IT" sz="1600" dirty="0" smtClean="0">
              <a:solidFill>
                <a:srgbClr val="6B8E99"/>
              </a:solidFill>
            </a:endParaRPr>
          </a:p>
          <a:p>
            <a:pPr marL="0" indent="0" algn="ctr">
              <a:buNone/>
            </a:pPr>
            <a:endParaRPr lang="it-IT" sz="1600" dirty="0" smtClean="0">
              <a:solidFill>
                <a:srgbClr val="6B8E99"/>
              </a:solidFill>
            </a:endParaRPr>
          </a:p>
          <a:p>
            <a:pPr marL="0" indent="0" algn="ctr">
              <a:buNone/>
            </a:pPr>
            <a:r>
              <a:rPr lang="it-IT" sz="1600" dirty="0" smtClean="0">
                <a:solidFill>
                  <a:srgbClr val="6B8E99"/>
                </a:solidFill>
                <a:hlinkClick r:id="rId5"/>
              </a:rPr>
              <a:t>chimera.poppi@fondazionerosselli.it</a:t>
            </a:r>
            <a:endParaRPr lang="it-IT" sz="1600" dirty="0" smtClean="0">
              <a:solidFill>
                <a:srgbClr val="6B8E99"/>
              </a:solidFill>
            </a:endParaRPr>
          </a:p>
          <a:p>
            <a:pPr marL="0" indent="0" algn="ctr">
              <a:buNone/>
            </a:pPr>
            <a:endParaRPr lang="it-IT" sz="1600" dirty="0" smtClean="0">
              <a:solidFill>
                <a:srgbClr val="6B8E99"/>
              </a:solidFill>
            </a:endParaRPr>
          </a:p>
          <a:p>
            <a:pPr marL="0" indent="0" algn="ctr">
              <a:buNone/>
            </a:pPr>
            <a:r>
              <a:rPr lang="it-IT" sz="2400" dirty="0" smtClean="0"/>
              <a:t>Guarda il promo della mostra:</a:t>
            </a:r>
          </a:p>
          <a:p>
            <a:pPr marL="0" indent="0" algn="ctr">
              <a:buNone/>
            </a:pPr>
            <a:r>
              <a:rPr lang="it-IT" sz="2400" dirty="0">
                <a:hlinkClick r:id="rId6"/>
              </a:rPr>
              <a:t>https://</a:t>
            </a:r>
            <a:r>
              <a:rPr lang="it-IT" sz="2400" dirty="0" smtClean="0">
                <a:hlinkClick r:id="rId6"/>
              </a:rPr>
              <a:t>www.youtube.com/watch?v=ZQFn2ID42l8</a:t>
            </a:r>
            <a:endParaRPr lang="it-IT" sz="2400" dirty="0" smtClean="0"/>
          </a:p>
          <a:p>
            <a:pPr marL="0" indent="0" algn="ctr">
              <a:buNone/>
            </a:pPr>
            <a:endParaRPr lang="it-IT" sz="2400" dirty="0" smtClean="0"/>
          </a:p>
          <a:p>
            <a:pPr marL="0" indent="0" algn="ctr">
              <a:buNone/>
            </a:pPr>
            <a:endParaRPr lang="it-IT" sz="2400" dirty="0"/>
          </a:p>
        </p:txBody>
      </p:sp>
      <p:sp>
        <p:nvSpPr>
          <p:cNvPr id="5" name="Segnaposto numero diapositiva 4"/>
          <p:cNvSpPr>
            <a:spLocks noGrp="1"/>
          </p:cNvSpPr>
          <p:nvPr>
            <p:ph type="sldNum" sz="quarter" idx="12"/>
          </p:nvPr>
        </p:nvSpPr>
        <p:spPr/>
        <p:txBody>
          <a:bodyPr/>
          <a:lstStyle/>
          <a:p>
            <a:fld id="{431B1773-3698-4F30-BC59-7BF8E19D1F62}" type="slidenum">
              <a:rPr lang="en-US" smtClean="0"/>
              <a:pPr/>
              <a:t>13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08030135"/>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3200" dirty="0" smtClean="0"/>
              <a:t>Come nasce il progetto</a:t>
            </a:r>
            <a:endParaRPr lang="it-IT" sz="3200" dirty="0"/>
          </a:p>
        </p:txBody>
      </p:sp>
      <p:sp>
        <p:nvSpPr>
          <p:cNvPr id="3" name="Content Placeholder 2"/>
          <p:cNvSpPr>
            <a:spLocks noGrp="1"/>
          </p:cNvSpPr>
          <p:nvPr>
            <p:ph idx="1"/>
          </p:nvPr>
        </p:nvSpPr>
        <p:spPr>
          <a:xfrm>
            <a:off x="457200" y="1447800"/>
            <a:ext cx="8208000" cy="4678363"/>
          </a:xfrm>
        </p:spPr>
        <p:txBody>
          <a:bodyPr>
            <a:normAutofit/>
          </a:bodyPr>
          <a:lstStyle/>
          <a:p>
            <a:pPr marL="0" indent="0" algn="just">
              <a:buNone/>
            </a:pPr>
            <a:r>
              <a:rPr lang="it-IT" sz="2000" dirty="0" smtClean="0"/>
              <a:t>Tre anni fa abbiamo intrapreso un viaggio per l’Italia per conoscere e conversare con le imprese italiane sul futuro dell’industria e sul suo ruolo in un modello di crescita più sostenibile. </a:t>
            </a:r>
          </a:p>
          <a:p>
            <a:pPr marL="0" indent="0" algn="just">
              <a:buNone/>
            </a:pPr>
            <a:r>
              <a:rPr lang="it-IT" sz="2000" dirty="0" smtClean="0"/>
              <a:t>Abbiamo scoperto delle straordinarie realtà che </a:t>
            </a:r>
            <a:r>
              <a:rPr lang="it-IT" sz="2000" dirty="0" smtClean="0"/>
              <a:t>hanno reso l’ambiente non già un vincolo ma una risorsa da valorizzare, l’uomo non un costo ma una risorsa strategica su cui puntare, e l’innovazione non un obiettivo ma un modo di essere aperto e permeabile alla realtà che le circonda. </a:t>
            </a:r>
          </a:p>
          <a:p>
            <a:pPr marL="0" indent="0" algn="just">
              <a:buNone/>
            </a:pPr>
            <a:r>
              <a:rPr lang="it-IT" sz="2000" dirty="0" smtClean="0"/>
              <a:t>Da tempo </a:t>
            </a:r>
            <a:r>
              <a:rPr lang="it-IT" sz="2000" dirty="0" smtClean="0"/>
              <a:t>Radio24 attraverso la trasmissione “Voci d’impresa” testimonia queste realtà, e abbiamo cercato con loro una possibile collaborazione nel comune intento di rendere patrimonio comune questa conoscenza. </a:t>
            </a:r>
          </a:p>
          <a:p>
            <a:pPr marL="0" indent="0" algn="just">
              <a:buNone/>
            </a:pPr>
            <a:r>
              <a:rPr lang="it-IT" sz="2000" dirty="0" smtClean="0"/>
              <a:t>La proposta che segue è il frutto di questo percorso e della generosità con cui Alessandra Scaglioni, </a:t>
            </a:r>
            <a:r>
              <a:rPr lang="it-IT" sz="2000" dirty="0" err="1" smtClean="0"/>
              <a:t>caporattore</a:t>
            </a:r>
            <a:r>
              <a:rPr lang="it-IT" sz="2000" dirty="0" smtClean="0"/>
              <a:t> di Radio24, ha accolto la nostra iniziativa rilanciando sulla possibilità di coinvolgere le scuole in un progetto più ampio. </a:t>
            </a:r>
            <a:endParaRPr lang="it-IT" sz="2000" dirty="0"/>
          </a:p>
        </p:txBody>
      </p:sp>
      <p:sp>
        <p:nvSpPr>
          <p:cNvPr id="4" name="Slide Number Placeholder 3"/>
          <p:cNvSpPr>
            <a:spLocks noGrp="1"/>
          </p:cNvSpPr>
          <p:nvPr>
            <p:ph type="sldNum" sz="quarter" idx="12"/>
          </p:nvPr>
        </p:nvSpPr>
        <p:spPr/>
        <p:txBody>
          <a:bodyPr/>
          <a:lstStyle/>
          <a:p>
            <a:fld id="{6FF58C3A-84C8-484B-96CE-03C626A04A8C}" type="slidenum">
              <a:rPr lang="en-US" smtClean="0"/>
              <a:pPr/>
              <a:t>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58498923"/>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990600" y="1905000"/>
            <a:ext cx="91440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Doppia parentesi quadra 5"/>
          <p:cNvSpPr/>
          <p:nvPr/>
        </p:nvSpPr>
        <p:spPr>
          <a:xfrm>
            <a:off x="1066800" y="1676400"/>
            <a:ext cx="6858000" cy="3048000"/>
          </a:xfrm>
          <a:prstGeom prst="bracketPair">
            <a:avLst/>
          </a:prstGeom>
          <a:ln w="12700" cap="rnd">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7" name="Rettangolo 6"/>
          <p:cNvSpPr/>
          <p:nvPr/>
        </p:nvSpPr>
        <p:spPr>
          <a:xfrm>
            <a:off x="1752600" y="2057400"/>
            <a:ext cx="5638800" cy="2308324"/>
          </a:xfrm>
          <a:prstGeom prst="rect">
            <a:avLst/>
          </a:prstGeom>
        </p:spPr>
        <p:txBody>
          <a:bodyPr wrap="square">
            <a:spAutoFit/>
          </a:bodyPr>
          <a:lstStyle/>
          <a:p>
            <a:r>
              <a:rPr lang="it-IT" b="1" dirty="0"/>
              <a:t>industria</a:t>
            </a:r>
            <a:r>
              <a:rPr lang="it-IT" dirty="0"/>
              <a:t> /</a:t>
            </a:r>
            <a:r>
              <a:rPr lang="it-IT" dirty="0" err="1"/>
              <a:t>in'dustrja</a:t>
            </a:r>
            <a:r>
              <a:rPr lang="it-IT" dirty="0"/>
              <a:t>/ s. f. [dal </a:t>
            </a:r>
            <a:r>
              <a:rPr lang="it-IT" dirty="0" err="1"/>
              <a:t>lat</a:t>
            </a:r>
            <a:r>
              <a:rPr lang="it-IT" dirty="0"/>
              <a:t>. industria "attività, operosità"]. - 1. (</a:t>
            </a:r>
            <a:r>
              <a:rPr lang="it-IT" dirty="0" err="1"/>
              <a:t>lett</a:t>
            </a:r>
            <a:r>
              <a:rPr lang="it-IT" dirty="0"/>
              <a:t>.) a.[diligenza ingegnosa: l'ammirevole i. delle api] ≈ alacrità, assiduità, attività, impegno, ingegnosità, operosità, solerzia, zelo. ↔ inattività, indolenza, (</a:t>
            </a:r>
            <a:r>
              <a:rPr lang="it-IT" dirty="0" err="1"/>
              <a:t>lett</a:t>
            </a:r>
            <a:r>
              <a:rPr lang="it-IT" dirty="0"/>
              <a:t>.) neghittosità, pigrizia, (</a:t>
            </a:r>
            <a:r>
              <a:rPr lang="it-IT" dirty="0" err="1"/>
              <a:t>fam</a:t>
            </a:r>
            <a:r>
              <a:rPr lang="it-IT" dirty="0"/>
              <a:t>.) poltroneria, svogliatezza. b. [abilità nel fare il proprio vantaggio: adoperarsi con ogni i.] ≈ accorgimento, artificio, espediente, mezzo, rimedio, (</a:t>
            </a:r>
            <a:r>
              <a:rPr lang="it-IT" dirty="0" err="1"/>
              <a:t>fam</a:t>
            </a:r>
            <a:r>
              <a:rPr lang="it-IT" dirty="0"/>
              <a:t>.) trovata</a:t>
            </a:r>
            <a:r>
              <a:rPr lang="it-IT" sz="1600" dirty="0"/>
              <a:t>.</a:t>
            </a:r>
          </a:p>
        </p:txBody>
      </p:sp>
      <p:sp>
        <p:nvSpPr>
          <p:cNvPr id="10" name="Segnaposto numero diapositiva 9"/>
          <p:cNvSpPr>
            <a:spLocks noGrp="1"/>
          </p:cNvSpPr>
          <p:nvPr>
            <p:ph type="sldNum" sz="quarter" idx="12"/>
          </p:nvPr>
        </p:nvSpPr>
        <p:spPr/>
        <p:txBody>
          <a:bodyPr/>
          <a:lstStyle/>
          <a:p>
            <a:fld id="{431B1773-3698-4F30-BC59-7BF8E19D1F62}" type="slidenum">
              <a:rPr lang="en-US" smtClean="0"/>
              <a:pPr/>
              <a:t>3</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4078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Perché «Quale industria per il nostro futuro»</a:t>
            </a:r>
            <a:endParaRPr lang="it-IT" sz="3200" dirty="0"/>
          </a:p>
        </p:txBody>
      </p:sp>
      <p:sp>
        <p:nvSpPr>
          <p:cNvPr id="3" name="Segnaposto contenuto 2"/>
          <p:cNvSpPr>
            <a:spLocks noGrp="1"/>
          </p:cNvSpPr>
          <p:nvPr>
            <p:ph idx="1"/>
          </p:nvPr>
        </p:nvSpPr>
        <p:spPr/>
        <p:txBody>
          <a:bodyPr>
            <a:normAutofit/>
          </a:bodyPr>
          <a:lstStyle/>
          <a:p>
            <a:pPr marL="0" indent="0">
              <a:buNone/>
            </a:pPr>
            <a:r>
              <a:rPr lang="it-IT" sz="1600" dirty="0" smtClean="0"/>
              <a:t>L’industria </a:t>
            </a:r>
            <a:r>
              <a:rPr lang="it-IT" sz="1600" dirty="0"/>
              <a:t>del futuro si trova già ora a fare </a:t>
            </a:r>
            <a:r>
              <a:rPr lang="it-IT" sz="1600" dirty="0" smtClean="0"/>
              <a:t>i </a:t>
            </a:r>
            <a:r>
              <a:rPr lang="it-IT" sz="1600" dirty="0"/>
              <a:t>conti con una rivoluzione generale dei valori, in cui l’individuo, la creatività, </a:t>
            </a:r>
            <a:r>
              <a:rPr lang="it-IT" sz="1600" dirty="0" smtClean="0"/>
              <a:t>l’ambiente</a:t>
            </a:r>
            <a:r>
              <a:rPr lang="it-IT" sz="1600" dirty="0"/>
              <a:t>, l’innovazione devono guidare un “</a:t>
            </a:r>
            <a:r>
              <a:rPr lang="it-IT" sz="1600" b="1" dirty="0">
                <a:solidFill>
                  <a:srgbClr val="FF00FF"/>
                </a:solidFill>
              </a:rPr>
              <a:t>rinascimento industriale</a:t>
            </a:r>
            <a:r>
              <a:rPr lang="it-IT" sz="1600" dirty="0" smtClean="0"/>
              <a:t>”.</a:t>
            </a:r>
          </a:p>
          <a:p>
            <a:pPr marL="0" indent="0">
              <a:buNone/>
            </a:pPr>
            <a:endParaRPr lang="it-IT" sz="1600" dirty="0"/>
          </a:p>
          <a:p>
            <a:pPr marL="0" indent="0">
              <a:buNone/>
            </a:pPr>
            <a:r>
              <a:rPr lang="it-IT" sz="1600" dirty="0" smtClean="0"/>
              <a:t>Il progetto prova a </a:t>
            </a:r>
            <a:r>
              <a:rPr lang="it-IT" sz="1600" dirty="0"/>
              <a:t>rispondere alla domanda “</a:t>
            </a:r>
            <a:r>
              <a:rPr lang="it-IT" sz="1600" dirty="0">
                <a:solidFill>
                  <a:srgbClr val="FF00FF"/>
                </a:solidFill>
              </a:rPr>
              <a:t>quali attributi </a:t>
            </a:r>
            <a:r>
              <a:rPr lang="it-IT" sz="1600" dirty="0" smtClean="0">
                <a:solidFill>
                  <a:srgbClr val="FF00FF"/>
                </a:solidFill>
              </a:rPr>
              <a:t>caratterizzeranno </a:t>
            </a:r>
            <a:r>
              <a:rPr lang="it-IT" sz="1600" dirty="0">
                <a:solidFill>
                  <a:srgbClr val="FF00FF"/>
                </a:solidFill>
              </a:rPr>
              <a:t>l’industria, perché possa essere davvero competitiva?</a:t>
            </a:r>
            <a:r>
              <a:rPr lang="it-IT" sz="1600" dirty="0"/>
              <a:t>” </a:t>
            </a:r>
            <a:endParaRPr lang="it-IT" sz="1600" dirty="0" smtClean="0"/>
          </a:p>
          <a:p>
            <a:pPr marL="0" indent="0">
              <a:buNone/>
            </a:pPr>
            <a:r>
              <a:rPr lang="it-IT" sz="1600" dirty="0" smtClean="0">
                <a:solidFill>
                  <a:srgbClr val="FF00FF"/>
                </a:solidFill>
              </a:rPr>
              <a:t>Cosa </a:t>
            </a:r>
            <a:r>
              <a:rPr lang="it-IT" sz="1600" dirty="0">
                <a:solidFill>
                  <a:srgbClr val="FF00FF"/>
                </a:solidFill>
              </a:rPr>
              <a:t>ha da dire l’industria italiana</a:t>
            </a:r>
            <a:r>
              <a:rPr lang="it-IT" sz="1600" dirty="0"/>
              <a:t>, col suo particolare assetto di oltre 4000 </a:t>
            </a:r>
            <a:r>
              <a:rPr lang="it-IT" sz="1600" dirty="0" smtClean="0"/>
              <a:t>piccole </a:t>
            </a:r>
            <a:r>
              <a:rPr lang="it-IT" sz="1600" dirty="0"/>
              <a:t>e medie imprese? Quali sono, dove sono e come contribuiscono al </a:t>
            </a:r>
            <a:r>
              <a:rPr lang="it-IT" sz="1600" dirty="0" smtClean="0"/>
              <a:t>dibattito </a:t>
            </a:r>
            <a:r>
              <a:rPr lang="it-IT" sz="1600" dirty="0"/>
              <a:t>internazionale le eccellenze italiane</a:t>
            </a:r>
            <a:r>
              <a:rPr lang="it-IT" sz="1600" dirty="0" smtClean="0"/>
              <a:t>?</a:t>
            </a:r>
          </a:p>
          <a:p>
            <a:pPr marL="0" indent="0">
              <a:buNone/>
            </a:pPr>
            <a:endParaRPr lang="it-IT" sz="1600" dirty="0"/>
          </a:p>
          <a:p>
            <a:pPr marL="0" indent="0">
              <a:buNone/>
            </a:pPr>
            <a:r>
              <a:rPr lang="it-IT" sz="1600" dirty="0" smtClean="0"/>
              <a:t>Proviamo a rispondere a queste domande grazie a </a:t>
            </a:r>
          </a:p>
          <a:p>
            <a:pPr>
              <a:buBlip>
                <a:blip r:embed="rId2"/>
              </a:buBlip>
            </a:pPr>
            <a:r>
              <a:rPr lang="it-IT" sz="1600" dirty="0" smtClean="0"/>
              <a:t>una nuova </a:t>
            </a:r>
            <a:r>
              <a:rPr lang="it-IT" sz="1600" dirty="0" smtClean="0">
                <a:solidFill>
                  <a:srgbClr val="FF00FF"/>
                </a:solidFill>
              </a:rPr>
              <a:t>collaborazione </a:t>
            </a:r>
            <a:r>
              <a:rPr lang="it-IT" sz="1600" dirty="0" smtClean="0"/>
              <a:t>tra la Fondazione Rosselli ed enti, istituzioni e aziende</a:t>
            </a:r>
          </a:p>
          <a:p>
            <a:pPr>
              <a:buBlip>
                <a:blip r:embed="rId2"/>
              </a:buBlip>
            </a:pPr>
            <a:r>
              <a:rPr lang="it-IT" sz="1600" dirty="0" smtClean="0"/>
              <a:t>un nuovo </a:t>
            </a:r>
            <a:r>
              <a:rPr lang="it-IT" sz="1600" dirty="0" smtClean="0">
                <a:solidFill>
                  <a:srgbClr val="FF00FF"/>
                </a:solidFill>
              </a:rPr>
              <a:t>linguaggio </a:t>
            </a:r>
            <a:r>
              <a:rPr lang="it-IT" sz="1600" dirty="0" smtClean="0"/>
              <a:t>per la comunicazione scientifica</a:t>
            </a:r>
          </a:p>
          <a:p>
            <a:pPr>
              <a:buBlip>
                <a:blip r:embed="rId2"/>
              </a:buBlip>
            </a:pPr>
            <a:r>
              <a:rPr lang="it-IT" sz="1600" dirty="0" smtClean="0"/>
              <a:t>l’attenzione rivolta al </a:t>
            </a:r>
            <a:r>
              <a:rPr lang="it-IT" sz="1600" dirty="0" smtClean="0">
                <a:solidFill>
                  <a:srgbClr val="FF00FF"/>
                </a:solidFill>
              </a:rPr>
              <a:t>futuro</a:t>
            </a:r>
          </a:p>
          <a:p>
            <a:pPr>
              <a:buBlip>
                <a:blip r:embed="rId2"/>
              </a:buBlip>
            </a:pPr>
            <a:r>
              <a:rPr lang="it-IT" sz="1600" dirty="0" smtClean="0"/>
              <a:t>un nuovo </a:t>
            </a:r>
            <a:r>
              <a:rPr lang="it-IT" sz="1600" dirty="0" smtClean="0">
                <a:solidFill>
                  <a:srgbClr val="FF00FF"/>
                </a:solidFill>
              </a:rPr>
              <a:t>percorso  </a:t>
            </a:r>
            <a:r>
              <a:rPr lang="it-IT" sz="1600" dirty="0" smtClean="0"/>
              <a:t>che mette insieme mondo fisico e virtuale</a:t>
            </a:r>
          </a:p>
          <a:p>
            <a:pPr>
              <a:buBlip>
                <a:blip r:embed="rId2"/>
              </a:buBlip>
            </a:pPr>
            <a:r>
              <a:rPr lang="it-IT" sz="1600" dirty="0" smtClean="0"/>
              <a:t>un coinvolgimento attivo delle </a:t>
            </a:r>
            <a:r>
              <a:rPr lang="it-IT" sz="1600" dirty="0">
                <a:solidFill>
                  <a:srgbClr val="FF00FF"/>
                </a:solidFill>
              </a:rPr>
              <a:t>scuole</a:t>
            </a:r>
            <a:r>
              <a:rPr lang="it-IT" sz="1600" dirty="0" smtClean="0">
                <a:solidFill>
                  <a:srgbClr val="FF00FF"/>
                </a:solidFill>
              </a:rPr>
              <a:t> </a:t>
            </a:r>
            <a:r>
              <a:rPr lang="it-IT" sz="1600" dirty="0" smtClean="0"/>
              <a:t>del territorio nazionale</a:t>
            </a:r>
            <a:endParaRPr lang="it-IT" sz="1600" dirty="0"/>
          </a:p>
        </p:txBody>
      </p:sp>
      <p:sp>
        <p:nvSpPr>
          <p:cNvPr id="5" name="Segnaposto numero diapositiva 4"/>
          <p:cNvSpPr>
            <a:spLocks noGrp="1"/>
          </p:cNvSpPr>
          <p:nvPr>
            <p:ph type="sldNum" sz="quarter" idx="12"/>
          </p:nvPr>
        </p:nvSpPr>
        <p:spPr/>
        <p:txBody>
          <a:bodyPr/>
          <a:lstStyle/>
          <a:p>
            <a:fld id="{431B1773-3698-4F30-BC59-7BF8E19D1F62}" type="slidenum">
              <a:rPr lang="en-US" smtClean="0"/>
              <a:pPr/>
              <a:t>4</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65384157"/>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EXPO 2015</a:t>
            </a:r>
            <a:endParaRPr lang="it-IT" dirty="0"/>
          </a:p>
        </p:txBody>
      </p:sp>
      <p:sp>
        <p:nvSpPr>
          <p:cNvPr id="3" name="Segnaposto contenuto 2"/>
          <p:cNvSpPr>
            <a:spLocks noGrp="1"/>
          </p:cNvSpPr>
          <p:nvPr>
            <p:ph idx="1"/>
          </p:nvPr>
        </p:nvSpPr>
        <p:spPr/>
        <p:txBody>
          <a:bodyPr>
            <a:normAutofit/>
          </a:bodyPr>
          <a:lstStyle/>
          <a:p>
            <a:pPr marL="0" indent="0" algn="just">
              <a:spcBef>
                <a:spcPts val="1080"/>
              </a:spcBef>
              <a:spcAft>
                <a:spcPts val="1200"/>
              </a:spcAft>
              <a:buNone/>
            </a:pPr>
            <a:r>
              <a:rPr lang="it-IT" sz="2000" dirty="0" smtClean="0"/>
              <a:t>Pensare ad un futuro sostenibile significa immaginarlo e poi costruirlo insieme con un industria del XXI secolo sempre più sensibile al capitale umano, all’ambiente ed al territorio.</a:t>
            </a:r>
          </a:p>
          <a:p>
            <a:pPr marL="0" indent="0" algn="just">
              <a:spcBef>
                <a:spcPts val="1080"/>
              </a:spcBef>
              <a:spcAft>
                <a:spcPts val="1200"/>
              </a:spcAft>
              <a:buNone/>
            </a:pPr>
            <a:r>
              <a:rPr lang="it-IT" sz="2000" dirty="0" smtClean="0"/>
              <a:t>In occasione dell’expo ci piacerebbe rendere disponibili  ai visitatori nazionali ed internazionali percorsi di approfondimento sulla nostra tradizione industriale per stimolare la riflessione su quale industria contribuirà ad una crescita economica diversa.</a:t>
            </a:r>
            <a:r>
              <a:rPr lang="it-IT" sz="2000" dirty="0" smtClean="0"/>
              <a:t> </a:t>
            </a:r>
          </a:p>
          <a:p>
            <a:pPr marL="0" indent="0" algn="just">
              <a:spcBef>
                <a:spcPts val="1080"/>
              </a:spcBef>
              <a:spcAft>
                <a:spcPts val="1200"/>
              </a:spcAft>
              <a:buNone/>
            </a:pPr>
            <a:r>
              <a:rPr lang="it-IT" sz="2000" dirty="0" smtClean="0">
                <a:solidFill>
                  <a:srgbClr val="FF00FF"/>
                </a:solidFill>
              </a:rPr>
              <a:t>Per questo motivo Fondazione Rosselli insieme a Radio24 vogliono proporre innanzitutto alla rete dei Licei socioeconomici un progetto per la realizzazione di un sito che racconti l’Italia industriale, attraverso le storie di chi ha cambiato la nostra vita per seguire un’intuizione, un </a:t>
            </a:r>
            <a:r>
              <a:rPr lang="it-IT" sz="2000" dirty="0" err="1" smtClean="0">
                <a:solidFill>
                  <a:srgbClr val="FF00FF"/>
                </a:solidFill>
              </a:rPr>
              <a:t>sogno…</a:t>
            </a:r>
            <a:r>
              <a:rPr lang="it-IT" sz="2000" dirty="0" smtClean="0">
                <a:solidFill>
                  <a:srgbClr val="FF00FF"/>
                </a:solidFill>
              </a:rPr>
              <a:t>.</a:t>
            </a:r>
            <a:endParaRPr lang="it-IT" sz="2000" dirty="0" smtClean="0">
              <a:solidFill>
                <a:srgbClr val="FF00FF"/>
              </a:solidFill>
            </a:endParaRPr>
          </a:p>
        </p:txBody>
      </p:sp>
      <p:sp>
        <p:nvSpPr>
          <p:cNvPr id="4" name="Segnaposto numero diapositiva 3"/>
          <p:cNvSpPr>
            <a:spLocks noGrp="1"/>
          </p:cNvSpPr>
          <p:nvPr>
            <p:ph type="sldNum" sz="quarter" idx="12"/>
          </p:nvPr>
        </p:nvSpPr>
        <p:spPr/>
        <p:txBody>
          <a:bodyPr/>
          <a:lstStyle/>
          <a:p>
            <a:fld id="{6FF58C3A-84C8-484B-96CE-03C626A04A8C}"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3200" dirty="0" smtClean="0"/>
              <a:t>Gli obiettivi del progetto</a:t>
            </a:r>
            <a:endParaRPr lang="it-IT" sz="3200" dirty="0"/>
          </a:p>
        </p:txBody>
      </p:sp>
      <p:sp>
        <p:nvSpPr>
          <p:cNvPr id="3" name="Content Placeholder 2"/>
          <p:cNvSpPr>
            <a:spLocks noGrp="1"/>
          </p:cNvSpPr>
          <p:nvPr>
            <p:ph idx="1"/>
          </p:nvPr>
        </p:nvSpPr>
        <p:spPr>
          <a:xfrm>
            <a:off x="457200" y="1447800"/>
            <a:ext cx="8208000" cy="4678363"/>
          </a:xfrm>
        </p:spPr>
        <p:txBody>
          <a:bodyPr>
            <a:normAutofit/>
          </a:bodyPr>
          <a:lstStyle/>
          <a:p>
            <a:pPr marL="0" indent="0" algn="just">
              <a:buNone/>
            </a:pPr>
            <a:r>
              <a:rPr lang="it-IT" sz="2000" dirty="0" smtClean="0"/>
              <a:t>Il progetto si lega idealmente</a:t>
            </a:r>
            <a:r>
              <a:rPr lang="it-IT" sz="2000" dirty="0" smtClean="0"/>
              <a:t> ai temi che saranno oggetto di attenzione nel corso di </a:t>
            </a:r>
            <a:r>
              <a:rPr lang="it-IT" sz="2000" dirty="0" smtClean="0"/>
              <a:t>Expo2015e alla mostra </a:t>
            </a:r>
            <a:r>
              <a:rPr lang="it-IT" sz="2000" dirty="0" smtClean="0"/>
              <a:t>«</a:t>
            </a:r>
            <a:r>
              <a:rPr lang="it-IT" sz="2000" dirty="0" smtClean="0"/>
              <a:t>Quale industria per il nostr futuro», che inaugurerà a Bruxelles il 3 marzo </a:t>
            </a:r>
            <a:r>
              <a:rPr lang="it-IT" sz="2000" dirty="0" smtClean="0"/>
              <a:t>2015</a:t>
            </a:r>
            <a:r>
              <a:rPr lang="it-IT" sz="2000" dirty="0" smtClean="0"/>
              <a:t>.</a:t>
            </a:r>
          </a:p>
          <a:p>
            <a:pPr marL="0" indent="0" algn="just">
              <a:buNone/>
            </a:pPr>
            <a:endParaRPr lang="it-IT" sz="2000" dirty="0" smtClean="0"/>
          </a:p>
          <a:p>
            <a:pPr marL="0" indent="0" algn="just">
              <a:buNone/>
            </a:pPr>
            <a:r>
              <a:rPr lang="it-IT" sz="2000" dirty="0" smtClean="0"/>
              <a:t>Il </a:t>
            </a:r>
            <a:r>
              <a:rPr lang="it-IT" sz="2000" dirty="0"/>
              <a:t>progetto intende costruire un </a:t>
            </a:r>
            <a:r>
              <a:rPr lang="it-IT" sz="2000" dirty="0">
                <a:solidFill>
                  <a:srgbClr val="FF00FF"/>
                </a:solidFill>
              </a:rPr>
              <a:t>dialogo costruttivo e aperto </a:t>
            </a:r>
            <a:r>
              <a:rPr lang="it-IT" sz="2000" dirty="0"/>
              <a:t>fra il mondo della scuola, i giovani e l’imprenditoria italiana. </a:t>
            </a:r>
            <a:endParaRPr lang="it-IT" sz="2000" dirty="0" smtClean="0"/>
          </a:p>
          <a:p>
            <a:pPr marL="0" indent="0" algn="just">
              <a:buNone/>
            </a:pPr>
            <a:r>
              <a:rPr lang="it-IT" sz="2000" dirty="0" smtClean="0"/>
              <a:t>Vuole contribuire </a:t>
            </a:r>
            <a:r>
              <a:rPr lang="it-IT" sz="2000" dirty="0"/>
              <a:t>alla </a:t>
            </a:r>
            <a:r>
              <a:rPr lang="it-IT" sz="2000" dirty="0">
                <a:solidFill>
                  <a:srgbClr val="FF00FF"/>
                </a:solidFill>
              </a:rPr>
              <a:t>conoscenza attiva della realtà industriale </a:t>
            </a:r>
            <a:r>
              <a:rPr lang="it-IT" sz="2000" dirty="0"/>
              <a:t>del nostro paese nelle scuole e fra i giovani,  attraverso la comprensione  di «ciò che sta dietro» alle eccellenze italiane. </a:t>
            </a:r>
            <a:endParaRPr lang="it-IT" sz="2000" dirty="0" smtClean="0"/>
          </a:p>
          <a:p>
            <a:pPr marL="0" indent="0" algn="just">
              <a:buNone/>
            </a:pPr>
            <a:r>
              <a:rPr lang="it-IT" sz="2000" dirty="0" smtClean="0"/>
              <a:t>Si compone così un viaggio </a:t>
            </a:r>
            <a:r>
              <a:rPr lang="it-IT" sz="2000" dirty="0"/>
              <a:t>nella </a:t>
            </a:r>
            <a:r>
              <a:rPr lang="it-IT" sz="2000" dirty="0">
                <a:solidFill>
                  <a:srgbClr val="FF00FF"/>
                </a:solidFill>
              </a:rPr>
              <a:t>storia del tessuto imprenditoriale italiano </a:t>
            </a:r>
            <a:r>
              <a:rPr lang="it-IT" sz="2000" dirty="0"/>
              <a:t>per capire come dovrà essere il nostro </a:t>
            </a:r>
            <a:r>
              <a:rPr lang="it-IT" sz="2000" dirty="0" smtClean="0"/>
              <a:t>futuro</a:t>
            </a:r>
            <a:r>
              <a:rPr lang="it-IT" sz="2000" dirty="0" smtClean="0"/>
              <a:t>.</a:t>
            </a:r>
            <a:endParaRPr lang="it-IT" sz="2000" dirty="0" smtClean="0"/>
          </a:p>
        </p:txBody>
      </p:sp>
      <p:sp>
        <p:nvSpPr>
          <p:cNvPr id="4" name="Slide Number Placeholder 3"/>
          <p:cNvSpPr>
            <a:spLocks noGrp="1"/>
          </p:cNvSpPr>
          <p:nvPr>
            <p:ph type="sldNum" sz="quarter" idx="12"/>
          </p:nvPr>
        </p:nvSpPr>
        <p:spPr/>
        <p:txBody>
          <a:bodyPr/>
          <a:lstStyle/>
          <a:p>
            <a:fld id="{6FF58C3A-84C8-484B-96CE-03C626A04A8C}" type="slidenum">
              <a:rPr lang="en-US" smtClean="0"/>
              <a:pPr/>
              <a:t>6</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58498923"/>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3200" dirty="0" smtClean="0"/>
              <a:t>Il progetto e le scuole</a:t>
            </a:r>
            <a:endParaRPr lang="it-IT" sz="3200" dirty="0"/>
          </a:p>
        </p:txBody>
      </p:sp>
      <p:sp>
        <p:nvSpPr>
          <p:cNvPr id="3" name="Content Placeholder 2"/>
          <p:cNvSpPr>
            <a:spLocks noGrp="1"/>
          </p:cNvSpPr>
          <p:nvPr>
            <p:ph idx="1"/>
          </p:nvPr>
        </p:nvSpPr>
        <p:spPr>
          <a:xfrm>
            <a:off x="457200" y="1447800"/>
            <a:ext cx="8208000" cy="4678363"/>
          </a:xfrm>
        </p:spPr>
        <p:txBody>
          <a:bodyPr>
            <a:normAutofit/>
          </a:bodyPr>
          <a:lstStyle/>
          <a:p>
            <a:pPr marL="0" indent="0" algn="just">
              <a:buNone/>
            </a:pPr>
            <a:r>
              <a:rPr lang="it-IT" sz="2000" dirty="0" smtClean="0"/>
              <a:t>I </a:t>
            </a:r>
            <a:r>
              <a:rPr lang="it-IT" sz="2000" dirty="0" smtClean="0"/>
              <a:t>ragazzi </a:t>
            </a:r>
            <a:r>
              <a:rPr lang="it-IT" sz="2000" dirty="0" smtClean="0"/>
              <a:t>dei LES  e di tutte le altre scuole secondarie di secondo grado che </a:t>
            </a:r>
            <a:r>
              <a:rPr lang="it-IT" sz="2000" dirty="0" smtClean="0"/>
              <a:t>intendono aderire al progetto saranno i protagonisti della ricerca e del racconto delle aziende più rilevanti dal </a:t>
            </a:r>
            <a:r>
              <a:rPr lang="it-IT" sz="2000" b="1" dirty="0" smtClean="0"/>
              <a:t>punto di vista storico </a:t>
            </a:r>
            <a:r>
              <a:rPr lang="it-IT" sz="2000" dirty="0" smtClean="0"/>
              <a:t>e di </a:t>
            </a:r>
            <a:r>
              <a:rPr lang="it-IT" sz="2000" b="1" dirty="0" smtClean="0"/>
              <a:t>impatto con il territorio</a:t>
            </a:r>
            <a:r>
              <a:rPr lang="it-IT" sz="2000" dirty="0" smtClean="0"/>
              <a:t>.</a:t>
            </a:r>
          </a:p>
          <a:p>
            <a:pPr marL="0" indent="0" algn="just">
              <a:buNone/>
            </a:pPr>
            <a:endParaRPr lang="it-IT" sz="2000" dirty="0" smtClean="0"/>
          </a:p>
          <a:p>
            <a:pPr marL="0" indent="0" algn="just">
              <a:buNone/>
            </a:pPr>
            <a:r>
              <a:rPr lang="it-IT" sz="2000" dirty="0"/>
              <a:t>R</a:t>
            </a:r>
            <a:r>
              <a:rPr lang="it-IT" sz="2000" dirty="0" smtClean="0"/>
              <a:t>acconteranno attraverso fotografie, filmati, interviste il tessuto imprenditoriale del loro territorio, prediligendo le aziende storiche e quelle che hanno archivi e/o musei d’impresa</a:t>
            </a:r>
            <a:r>
              <a:rPr lang="it-IT" sz="2000" dirty="0" smtClean="0"/>
              <a:t>.</a:t>
            </a:r>
          </a:p>
          <a:p>
            <a:pPr marL="0" indent="0" algn="just">
              <a:buNone/>
            </a:pPr>
            <a:endParaRPr lang="it-IT" sz="2000" dirty="0" smtClean="0"/>
          </a:p>
          <a:p>
            <a:pPr marL="0" indent="0" algn="just">
              <a:buNone/>
            </a:pPr>
            <a:r>
              <a:rPr lang="it-IT" sz="2000" dirty="0" smtClean="0"/>
              <a:t>I materiali realizzati saranno raccolti in una sezione del sito web</a:t>
            </a:r>
            <a:r>
              <a:rPr lang="it-IT" sz="2000" dirty="0" smtClean="0"/>
              <a:t> realizzato dal Radio24 in collaborazione con la Fondazione Rosselli come </a:t>
            </a:r>
            <a:r>
              <a:rPr lang="it-IT" sz="2000" dirty="0" smtClean="0"/>
              <a:t>speciale approfondimento in collegamento a Expo2015.</a:t>
            </a:r>
            <a:endParaRPr lang="it-IT" sz="2000" dirty="0"/>
          </a:p>
        </p:txBody>
      </p:sp>
      <p:sp>
        <p:nvSpPr>
          <p:cNvPr id="4" name="Slide Number Placeholder 3"/>
          <p:cNvSpPr>
            <a:spLocks noGrp="1"/>
          </p:cNvSpPr>
          <p:nvPr>
            <p:ph type="sldNum" sz="quarter" idx="12"/>
          </p:nvPr>
        </p:nvSpPr>
        <p:spPr/>
        <p:txBody>
          <a:bodyPr/>
          <a:lstStyle/>
          <a:p>
            <a:fld id="{6FF58C3A-84C8-484B-96CE-03C626A04A8C}" type="slidenum">
              <a:rPr lang="en-US" smtClean="0"/>
              <a:pPr/>
              <a:t>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58498923"/>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3200" dirty="0" smtClean="0"/>
              <a:t>Attività del progetto</a:t>
            </a:r>
            <a:endParaRPr lang="it-IT" sz="3200" dirty="0"/>
          </a:p>
        </p:txBody>
      </p:sp>
      <p:sp>
        <p:nvSpPr>
          <p:cNvPr id="4" name="Slide Number Placeholder 3"/>
          <p:cNvSpPr>
            <a:spLocks noGrp="1"/>
          </p:cNvSpPr>
          <p:nvPr>
            <p:ph type="sldNum" sz="quarter" idx="12"/>
          </p:nvPr>
        </p:nvSpPr>
        <p:spPr/>
        <p:txBody>
          <a:bodyPr/>
          <a:lstStyle/>
          <a:p>
            <a:fld id="{6FF58C3A-84C8-484B-96CE-03C626A04A8C}" type="slidenum">
              <a:rPr lang="en-US" smtClean="0"/>
              <a:pPr/>
              <a:t>8</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864294315"/>
              </p:ext>
            </p:extLst>
          </p:nvPr>
        </p:nvGraphicFramePr>
        <p:xfrm>
          <a:off x="457200" y="1600200"/>
          <a:ext cx="8207375" cy="4525963"/>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95521638"/>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2400" cy="1143000"/>
          </a:xfrm>
        </p:spPr>
        <p:txBody>
          <a:bodyPr>
            <a:normAutofit/>
          </a:bodyPr>
          <a:lstStyle/>
          <a:p>
            <a:r>
              <a:rPr lang="it-IT" sz="3200" dirty="0"/>
              <a:t>Attività del progetto</a:t>
            </a:r>
          </a:p>
        </p:txBody>
      </p:sp>
      <p:sp>
        <p:nvSpPr>
          <p:cNvPr id="4" name="Slide Number Placeholder 3"/>
          <p:cNvSpPr>
            <a:spLocks noGrp="1"/>
          </p:cNvSpPr>
          <p:nvPr>
            <p:ph type="sldNum" sz="quarter" idx="12"/>
          </p:nvPr>
        </p:nvSpPr>
        <p:spPr/>
        <p:txBody>
          <a:bodyPr/>
          <a:lstStyle/>
          <a:p>
            <a:fld id="{6FF58C3A-84C8-484B-96CE-03C626A04A8C}" type="slidenum">
              <a:rPr lang="en-US" smtClean="0"/>
              <a:pPr/>
              <a:t>9</a:t>
            </a:fld>
            <a:endParaRPr lang="en-US" dirty="0"/>
          </a:p>
        </p:txBody>
      </p:sp>
      <p:sp>
        <p:nvSpPr>
          <p:cNvPr id="7" name="Title 1"/>
          <p:cNvSpPr txBox="1">
            <a:spLocks/>
          </p:cNvSpPr>
          <p:nvPr/>
        </p:nvSpPr>
        <p:spPr>
          <a:xfrm>
            <a:off x="594360" y="1143000"/>
            <a:ext cx="8222400" cy="52578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just"/>
            <a:r>
              <a:rPr lang="it-IT" sz="3200" b="1" dirty="0" smtClean="0"/>
              <a:t>1. Coinvolgimento </a:t>
            </a:r>
            <a:r>
              <a:rPr lang="it-IT" sz="3200" b="1" dirty="0"/>
              <a:t>ed engagement</a:t>
            </a:r>
            <a:r>
              <a:rPr lang="it-IT" sz="3200" b="1" dirty="0" smtClean="0"/>
              <a:t> dei Licei Socio Economici e delle altre scuole </a:t>
            </a:r>
            <a:r>
              <a:rPr lang="it-IT" sz="3200" b="1" dirty="0"/>
              <a:t>secondarie di secondo grado di tutta Italia. </a:t>
            </a:r>
            <a:endParaRPr lang="it-IT" sz="3200" dirty="0"/>
          </a:p>
          <a:p>
            <a:pPr algn="just"/>
            <a:r>
              <a:rPr lang="it-IT" sz="3200" dirty="0"/>
              <a:t>Presentazione alle scuole italiane, con la collaborazione del Ministero e degli Uffici Scolastici Regionali, dell’iniziativa  “</a:t>
            </a:r>
            <a:r>
              <a:rPr lang="it-IT" sz="3200" i="1" dirty="0"/>
              <a:t>Storie d’impresa: le scuole raccontano</a:t>
            </a:r>
            <a:r>
              <a:rPr lang="it-IT" sz="3200" dirty="0"/>
              <a:t>”. </a:t>
            </a:r>
            <a:endParaRPr lang="it-IT" sz="3200" dirty="0" smtClean="0"/>
          </a:p>
          <a:p>
            <a:pPr algn="just"/>
            <a:r>
              <a:rPr lang="it-IT" sz="3200" dirty="0" smtClean="0"/>
              <a:t>Attività </a:t>
            </a:r>
            <a:r>
              <a:rPr lang="it-IT" sz="3200" dirty="0"/>
              <a:t>di sensibilizzazione su scuole specifiche, ad esempio i Licei Economici-Sociali.</a:t>
            </a:r>
          </a:p>
          <a:p>
            <a:pPr algn="just"/>
            <a:r>
              <a:rPr lang="it-IT" sz="3200" dirty="0"/>
              <a:t>Lancio di un </a:t>
            </a:r>
            <a:r>
              <a:rPr lang="it-IT" sz="3200" i="1" dirty="0"/>
              <a:t>Call for Interest.</a:t>
            </a:r>
            <a:r>
              <a:rPr lang="it-IT" sz="3200" dirty="0"/>
              <a:t> </a:t>
            </a:r>
            <a:endParaRPr lang="it-IT" sz="3200" dirty="0" smtClean="0"/>
          </a:p>
          <a:p>
            <a:pPr algn="just"/>
            <a:endParaRPr lang="it-IT" sz="3200" dirty="0"/>
          </a:p>
          <a:p>
            <a:pPr algn="just"/>
            <a:r>
              <a:rPr lang="it-IT" sz="3200" dirty="0"/>
              <a:t>Le scuole che aderiscono al progetto</a:t>
            </a:r>
            <a:r>
              <a:rPr lang="it-IT" sz="3200" dirty="0" smtClean="0"/>
              <a:t> produrranno piccoli </a:t>
            </a:r>
            <a:r>
              <a:rPr lang="it-IT" sz="3200" dirty="0"/>
              <a:t>documentari che raccontino le attività imprenditoriali del territorio d’appartenenza. I docenti che decideranno di seguire il progetto avranno a disposizione strumenti teorici e pratici per accompagnare i ragazzi in questo percorso (vedi </a:t>
            </a:r>
            <a:r>
              <a:rPr lang="it-IT" sz="3200" i="1" dirty="0"/>
              <a:t>Produzione kit di partecipazione</a:t>
            </a:r>
            <a:r>
              <a:rPr lang="it-IT" sz="3200" dirty="0"/>
              <a:t>).</a:t>
            </a:r>
            <a:endParaRPr lang="it-IT" sz="3200" dirty="0" smtClean="0"/>
          </a:p>
          <a:p>
            <a:pPr lvl="0" algn="just"/>
            <a:endParaRPr lang="it-IT" sz="3200" b="1"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2585623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3470</TotalTime>
  <Words>1369</Words>
  <Application>Microsoft Macintosh PowerPoint</Application>
  <PresentationFormat>Presentazione su schermo (4:3)</PresentationFormat>
  <Paragraphs>131</Paragraphs>
  <Slides>13</Slides>
  <Notes>0</Notes>
  <HiddenSlides>0</HiddenSlides>
  <MMClips>0</MMClips>
  <ScaleCrop>false</ScaleCrop>
  <HeadingPairs>
    <vt:vector size="4" baseType="variant">
      <vt:variant>
        <vt:lpstr>Modello struttura</vt:lpstr>
      </vt:variant>
      <vt:variant>
        <vt:i4>1</vt:i4>
      </vt:variant>
      <vt:variant>
        <vt:lpstr>Titoli diapositive</vt:lpstr>
      </vt:variant>
      <vt:variant>
        <vt:i4>13</vt:i4>
      </vt:variant>
    </vt:vector>
  </HeadingPairs>
  <TitlesOfParts>
    <vt:vector size="14" baseType="lpstr">
      <vt:lpstr>Tema di Office</vt:lpstr>
      <vt:lpstr>Diapositiva 1</vt:lpstr>
      <vt:lpstr>Come nasce il progetto</vt:lpstr>
      <vt:lpstr>Diapositiva 3</vt:lpstr>
      <vt:lpstr>Perché «Quale industria per il nostro futuro»</vt:lpstr>
      <vt:lpstr>EXPO 2015</vt:lpstr>
      <vt:lpstr>Gli obiettivi del progetto</vt:lpstr>
      <vt:lpstr>Il progetto e le scuole</vt:lpstr>
      <vt:lpstr>Attività del progetto</vt:lpstr>
      <vt:lpstr>Attività del progetto</vt:lpstr>
      <vt:lpstr>Attività del progetto</vt:lpstr>
      <vt:lpstr>Attività del progetto</vt:lpstr>
      <vt:lpstr>Diapositiva 12</vt:lpstr>
      <vt:lpstr>Contatti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chimera</dc:creator>
  <cp:lastModifiedBy>francesca traclo</cp:lastModifiedBy>
  <cp:revision>98</cp:revision>
  <dcterms:created xsi:type="dcterms:W3CDTF">2015-01-27T10:22:54Z</dcterms:created>
  <dcterms:modified xsi:type="dcterms:W3CDTF">2015-01-27T11:12:15Z</dcterms:modified>
</cp:coreProperties>
</file>